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1" r:id="rId5"/>
    <p:sldId id="262" r:id="rId6"/>
    <p:sldId id="264" r:id="rId7"/>
    <p:sldId id="265" r:id="rId8"/>
    <p:sldId id="267" r:id="rId9"/>
    <p:sldId id="269" r:id="rId10"/>
    <p:sldId id="268"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9/7/2022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manasgeotextile.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1C92-AC39-D84D-1389-8C7CD60C4202}"/>
              </a:ext>
            </a:extLst>
          </p:cNvPr>
          <p:cNvSpPr>
            <a:spLocks noGrp="1"/>
          </p:cNvSpPr>
          <p:nvPr>
            <p:ph type="ctrTitle"/>
          </p:nvPr>
        </p:nvSpPr>
        <p:spPr>
          <a:xfrm>
            <a:off x="2692400" y="1273387"/>
            <a:ext cx="8467725" cy="2421464"/>
          </a:xfrm>
        </p:spPr>
        <p:txBody>
          <a:bodyPr/>
          <a:lstStyle/>
          <a:p>
            <a:r>
              <a:rPr lang="en-US" b="1" dirty="0">
                <a:solidFill>
                  <a:schemeClr val="tx2">
                    <a:lumMod val="75000"/>
                  </a:schemeClr>
                </a:solidFill>
              </a:rPr>
              <a:t>Geotextile &amp; PVC MEMBRANE </a:t>
            </a:r>
            <a:r>
              <a:rPr lang="en-US" sz="3600" b="1" dirty="0">
                <a:solidFill>
                  <a:schemeClr val="tx2">
                    <a:lumMod val="75000"/>
                  </a:schemeClr>
                </a:solidFill>
              </a:rPr>
              <a:t>for TUNNEL Waterproofing</a:t>
            </a:r>
            <a:endParaRPr lang="en-IN" sz="3600" b="1" dirty="0">
              <a:solidFill>
                <a:schemeClr val="tx2">
                  <a:lumMod val="75000"/>
                </a:schemeClr>
              </a:solidFill>
            </a:endParaRPr>
          </a:p>
        </p:txBody>
      </p:sp>
      <p:sp>
        <p:nvSpPr>
          <p:cNvPr id="3" name="Subtitle 2">
            <a:extLst>
              <a:ext uri="{FF2B5EF4-FFF2-40B4-BE49-F238E27FC236}">
                <a16:creationId xmlns:a16="http://schemas.microsoft.com/office/drawing/2014/main" id="{DEA801E1-1AE4-1367-288F-6E868B1D9CDA}"/>
              </a:ext>
            </a:extLst>
          </p:cNvPr>
          <p:cNvSpPr>
            <a:spLocks noGrp="1"/>
          </p:cNvSpPr>
          <p:nvPr>
            <p:ph type="subTitle" idx="1"/>
          </p:nvPr>
        </p:nvSpPr>
        <p:spPr/>
        <p:txBody>
          <a:bodyPr>
            <a:normAutofit/>
          </a:bodyPr>
          <a:lstStyle/>
          <a:p>
            <a:r>
              <a:rPr lang="en-US" sz="4000" b="1" dirty="0"/>
              <a:t>MANAS GEO TECH INDIA PVT LTD</a:t>
            </a:r>
          </a:p>
          <a:p>
            <a:endParaRPr lang="en-IN" sz="4000" b="1" dirty="0"/>
          </a:p>
        </p:txBody>
      </p:sp>
      <p:sp>
        <p:nvSpPr>
          <p:cNvPr id="4" name="Title 1">
            <a:extLst>
              <a:ext uri="{FF2B5EF4-FFF2-40B4-BE49-F238E27FC236}">
                <a16:creationId xmlns:a16="http://schemas.microsoft.com/office/drawing/2014/main" id="{3A2571AE-94B0-3F3B-EAA8-D740304D7F38}"/>
              </a:ext>
            </a:extLst>
          </p:cNvPr>
          <p:cNvSpPr txBox="1">
            <a:spLocks/>
          </p:cNvSpPr>
          <p:nvPr/>
        </p:nvSpPr>
        <p:spPr>
          <a:xfrm>
            <a:off x="386080" y="294640"/>
            <a:ext cx="1950720" cy="1544320"/>
          </a:xfrm>
          <a:prstGeom prst="rect">
            <a:avLst/>
          </a:prstGeom>
          <a:blipFill>
            <a:blip r:embed="rId2"/>
            <a:stretch>
              <a:fillRect/>
            </a:stretch>
          </a:blipFill>
          <a:effectLst/>
        </p:spPr>
        <p:txBody>
          <a:bodyPr vert="horz" lIns="91440" tIns="45720" rIns="91440" bIns="45720" rtlCol="0" anchor="b">
            <a:normAutofit lnSpcReduction="10000"/>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IN">
                <a:solidFill>
                  <a:srgbClr val="004B93"/>
                </a:solidFill>
                <a:latin typeface="Open Sans" panose="020B0604020202020204" pitchFamily="34" charset="0"/>
              </a:rPr>
            </a:br>
            <a:endParaRPr lang="en-IN" dirty="0"/>
          </a:p>
        </p:txBody>
      </p:sp>
    </p:spTree>
    <p:extLst>
      <p:ext uri="{BB962C8B-B14F-4D97-AF65-F5344CB8AC3E}">
        <p14:creationId xmlns:p14="http://schemas.microsoft.com/office/powerpoint/2010/main" val="334832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37F8-02F1-E7F1-22B8-EAADD362FECA}"/>
              </a:ext>
            </a:extLst>
          </p:cNvPr>
          <p:cNvSpPr>
            <a:spLocks noGrp="1"/>
          </p:cNvSpPr>
          <p:nvPr>
            <p:ph type="title"/>
          </p:nvPr>
        </p:nvSpPr>
        <p:spPr>
          <a:xfrm>
            <a:off x="685801" y="-375920"/>
            <a:ext cx="10131425" cy="1456267"/>
          </a:xfrm>
        </p:spPr>
        <p:txBody>
          <a:bodyPr>
            <a:normAutofit/>
          </a:bodyPr>
          <a:lstStyle/>
          <a:p>
            <a:pPr algn="ctr"/>
            <a:r>
              <a:rPr lang="en-IN" sz="2800" b="1" u="sng" dirty="0">
                <a:effectLst/>
                <a:latin typeface="Arial" panose="020B0604020202020204" pitchFamily="34" charset="0"/>
                <a:ea typeface="Calibri" panose="020F0502020204030204" pitchFamily="34" charset="0"/>
                <a:cs typeface="Times New Roman" panose="02020603050405020304" pitchFamily="18" charset="0"/>
              </a:rPr>
              <a:t>NATM (New Austrian Tunnelling Method ) Tunnel</a:t>
            </a:r>
            <a:endParaRPr lang="en-IN" sz="2800" dirty="0"/>
          </a:p>
        </p:txBody>
      </p:sp>
      <p:sp>
        <p:nvSpPr>
          <p:cNvPr id="5" name="TextBox 4">
            <a:extLst>
              <a:ext uri="{FF2B5EF4-FFF2-40B4-BE49-F238E27FC236}">
                <a16:creationId xmlns:a16="http://schemas.microsoft.com/office/drawing/2014/main" id="{03648982-314F-F8AD-18CC-619A524EF6A1}"/>
              </a:ext>
            </a:extLst>
          </p:cNvPr>
          <p:cNvSpPr txBox="1"/>
          <p:nvPr/>
        </p:nvSpPr>
        <p:spPr>
          <a:xfrm>
            <a:off x="345440" y="822960"/>
            <a:ext cx="6115050" cy="4247317"/>
          </a:xfrm>
          <a:prstGeom prst="rect">
            <a:avLst/>
          </a:prstGeom>
          <a:noFill/>
        </p:spPr>
        <p:txBody>
          <a:bodyPr wrap="square" rtlCol="0">
            <a:spAutoFit/>
          </a:bodyPr>
          <a:lstStyle/>
          <a:p>
            <a:pPr algn="just"/>
            <a:r>
              <a:rPr lang="en-US" dirty="0">
                <a:solidFill>
                  <a:schemeClr val="tx2">
                    <a:lumMod val="50000"/>
                  </a:schemeClr>
                </a:solidFill>
                <a:latin typeface="Arial" panose="020B0604020202020204" pitchFamily="34" charset="0"/>
                <a:cs typeface="Arial" panose="020B0604020202020204" pitchFamily="34" charset="0"/>
              </a:rPr>
              <a:t>The double-layered system of PVC-P, in combination with </a:t>
            </a:r>
            <a:r>
              <a:rPr lang="en-US" dirty="0" err="1">
                <a:solidFill>
                  <a:schemeClr val="tx2">
                    <a:lumMod val="50000"/>
                  </a:schemeClr>
                </a:solidFill>
                <a:latin typeface="Arial" panose="020B0604020202020204" pitchFamily="34" charset="0"/>
                <a:cs typeface="Arial" panose="020B0604020202020204" pitchFamily="34" charset="0"/>
              </a:rPr>
              <a:t>waterstop</a:t>
            </a:r>
            <a:r>
              <a:rPr lang="en-US" dirty="0">
                <a:solidFill>
                  <a:schemeClr val="tx2">
                    <a:lumMod val="50000"/>
                  </a:schemeClr>
                </a:solidFill>
                <a:latin typeface="Arial" panose="020B0604020202020204" pitchFamily="34" charset="0"/>
                <a:cs typeface="Arial" panose="020B0604020202020204" pitchFamily="34" charset="0"/>
              </a:rPr>
              <a:t>, injection valves, hoses, a tunnel waterproofing system can be divided and </a:t>
            </a:r>
            <a:r>
              <a:rPr lang="en-US" dirty="0" err="1">
                <a:solidFill>
                  <a:schemeClr val="tx2">
                    <a:lumMod val="50000"/>
                  </a:schemeClr>
                </a:solidFill>
                <a:latin typeface="Arial" panose="020B0604020202020204" pitchFamily="34" charset="0"/>
                <a:cs typeface="Arial" panose="020B0604020202020204" pitchFamily="34" charset="0"/>
              </a:rPr>
              <a:t>compartmentalised</a:t>
            </a:r>
            <a:r>
              <a:rPr lang="en-US" dirty="0">
                <a:solidFill>
                  <a:schemeClr val="tx2">
                    <a:lumMod val="50000"/>
                  </a:schemeClr>
                </a:solidFill>
                <a:latin typeface="Arial" panose="020B0604020202020204" pitchFamily="34" charset="0"/>
                <a:cs typeface="Arial" panose="020B0604020202020204" pitchFamily="34" charset="0"/>
              </a:rPr>
              <a:t> into small independent watertight sections. The tunnel/ structure is therefore divided into manageable sections that can be treated as individual entities. This system allows us to test for water-tightness at locations suspected of accidental damage, or in the case of leakage. Furthermore, the water infiltrations would be limited to the single damaged section/compartment. Any damage/leakage would remain </a:t>
            </a:r>
            <a:r>
              <a:rPr lang="en-US" dirty="0" err="1">
                <a:solidFill>
                  <a:schemeClr val="tx2">
                    <a:lumMod val="50000"/>
                  </a:schemeClr>
                </a:solidFill>
                <a:latin typeface="Arial" panose="020B0604020202020204" pitchFamily="34" charset="0"/>
                <a:cs typeface="Arial" panose="020B0604020202020204" pitchFamily="34" charset="0"/>
              </a:rPr>
              <a:t>localised</a:t>
            </a:r>
            <a:r>
              <a:rPr lang="en-US" dirty="0">
                <a:solidFill>
                  <a:schemeClr val="tx2">
                    <a:lumMod val="50000"/>
                  </a:schemeClr>
                </a:solidFill>
                <a:latin typeface="Arial" panose="020B0604020202020204" pitchFamily="34" charset="0"/>
                <a:cs typeface="Arial" panose="020B0604020202020204" pitchFamily="34" charset="0"/>
              </a:rPr>
              <a:t>, thus rendering easy rectification, and thereby mitigating one of the major concerns with traditional PVC-P applications. This compartmentalization forms this watertight control by </a:t>
            </a:r>
            <a:r>
              <a:rPr lang="en-US" dirty="0" err="1">
                <a:solidFill>
                  <a:schemeClr val="tx2">
                    <a:lumMod val="50000"/>
                  </a:schemeClr>
                </a:solidFill>
                <a:latin typeface="Arial" panose="020B0604020202020204" pitchFamily="34" charset="0"/>
                <a:cs typeface="Arial" panose="020B0604020202020204" pitchFamily="34" charset="0"/>
              </a:rPr>
              <a:t>utilising</a:t>
            </a:r>
            <a:r>
              <a:rPr lang="en-US" dirty="0">
                <a:solidFill>
                  <a:schemeClr val="tx2">
                    <a:lumMod val="50000"/>
                  </a:schemeClr>
                </a:solidFill>
                <a:latin typeface="Arial" panose="020B0604020202020204" pitchFamily="34" charset="0"/>
                <a:cs typeface="Arial" panose="020B0604020202020204" pitchFamily="34" charset="0"/>
              </a:rPr>
              <a:t> the gap between the two waterproofing membrane layers. </a:t>
            </a:r>
            <a:endParaRPr lang="en-IN"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1F0B152-B46D-4F4F-22AD-264236F11C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0490" y="934720"/>
            <a:ext cx="5731510" cy="3752857"/>
          </a:xfrm>
          <a:prstGeom prst="rect">
            <a:avLst/>
          </a:prstGeom>
          <a:noFill/>
          <a:ln>
            <a:noFill/>
          </a:ln>
        </p:spPr>
      </p:pic>
      <p:sp>
        <p:nvSpPr>
          <p:cNvPr id="9" name="TextBox 8">
            <a:extLst>
              <a:ext uri="{FF2B5EF4-FFF2-40B4-BE49-F238E27FC236}">
                <a16:creationId xmlns:a16="http://schemas.microsoft.com/office/drawing/2014/main" id="{F5D86A8A-EDE5-8336-0E0B-1AF652AE269D}"/>
              </a:ext>
            </a:extLst>
          </p:cNvPr>
          <p:cNvSpPr txBox="1"/>
          <p:nvPr/>
        </p:nvSpPr>
        <p:spPr>
          <a:xfrm>
            <a:off x="375920" y="5181600"/>
            <a:ext cx="11369040" cy="1477328"/>
          </a:xfrm>
          <a:prstGeom prst="rect">
            <a:avLst/>
          </a:prstGeom>
          <a:noFill/>
        </p:spPr>
        <p:txBody>
          <a:bodyPr wrap="square" rtlCol="0">
            <a:spAutoFit/>
          </a:bodyPr>
          <a:lstStyle/>
          <a:p>
            <a:pPr algn="just"/>
            <a:r>
              <a:rPr lang="en-US" dirty="0">
                <a:solidFill>
                  <a:schemeClr val="tx2">
                    <a:lumMod val="50000"/>
                  </a:schemeClr>
                </a:solidFill>
                <a:latin typeface="Arial" panose="020B0604020202020204" pitchFamily="34" charset="0"/>
                <a:cs typeface="Arial" panose="020B0604020202020204" pitchFamily="34" charset="0"/>
              </a:rPr>
              <a:t>This gap can be exploited to monitor the waterproofing system sealing and allows for simple future repairs by resin injection. PVC-P twin layer membrane is generally used as a waterproofing membrane, must be highly durable and shall be judiciously selected. The product should be made up of virgin PVC compound and plasticized for long term flexibility and durability. The membrane shall be supplied with a signal layer, i.e. a thin sheet of different </a:t>
            </a:r>
            <a:r>
              <a:rPr lang="en-US" dirty="0" err="1">
                <a:solidFill>
                  <a:schemeClr val="tx2">
                    <a:lumMod val="50000"/>
                  </a:schemeClr>
                </a:solidFill>
                <a:latin typeface="Arial" panose="020B0604020202020204" pitchFamily="34" charset="0"/>
                <a:cs typeface="Arial" panose="020B0604020202020204" pitchFamily="34" charset="0"/>
              </a:rPr>
              <a:t>colour</a:t>
            </a:r>
            <a:r>
              <a:rPr lang="en-US" dirty="0">
                <a:solidFill>
                  <a:schemeClr val="tx2">
                    <a:lumMod val="50000"/>
                  </a:schemeClr>
                </a:solidFill>
                <a:latin typeface="Arial" panose="020B0604020202020204" pitchFamily="34" charset="0"/>
                <a:cs typeface="Arial" panose="020B0604020202020204" pitchFamily="34" charset="0"/>
              </a:rPr>
              <a:t>, bonded to one side, which is intended to facilitate the detection of damage.</a:t>
            </a:r>
            <a:endParaRPr lang="en-IN"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86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C10B-C9B1-2033-ABA0-92E3579F6438}"/>
              </a:ext>
            </a:extLst>
          </p:cNvPr>
          <p:cNvSpPr>
            <a:spLocks noGrp="1"/>
          </p:cNvSpPr>
          <p:nvPr>
            <p:ph type="title"/>
          </p:nvPr>
        </p:nvSpPr>
        <p:spPr>
          <a:xfrm>
            <a:off x="757555" y="-266912"/>
            <a:ext cx="10131425" cy="1456267"/>
          </a:xfrm>
        </p:spPr>
        <p:txBody>
          <a:bodyPr>
            <a:normAutofit/>
          </a:bodyPr>
          <a:lstStyle/>
          <a:p>
            <a:r>
              <a:rPr lang="en-IN" sz="3200" b="1" u="sng" dirty="0">
                <a:effectLst/>
                <a:latin typeface="Arial Black" panose="020B0A04020102020204" pitchFamily="34" charset="0"/>
                <a:ea typeface="Times New Roman" panose="02020603050405020304" pitchFamily="18" charset="0"/>
                <a:cs typeface="Times New Roman" panose="02020603050405020304" pitchFamily="18" charset="0"/>
              </a:rPr>
              <a:t>Few pictures for references:</a:t>
            </a:r>
            <a:endParaRPr lang="en-IN" sz="3200" dirty="0">
              <a:latin typeface="Arial Black" panose="020B0A04020102020204" pitchFamily="34" charset="0"/>
            </a:endParaRPr>
          </a:p>
        </p:txBody>
      </p:sp>
      <p:pic>
        <p:nvPicPr>
          <p:cNvPr id="3" name="Picture 2">
            <a:extLst>
              <a:ext uri="{FF2B5EF4-FFF2-40B4-BE49-F238E27FC236}">
                <a16:creationId xmlns:a16="http://schemas.microsoft.com/office/drawing/2014/main" id="{E9D5F1C9-3368-523C-02C0-A4F460C234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354" y="1053783"/>
            <a:ext cx="4921885" cy="4780916"/>
          </a:xfrm>
          <a:prstGeom prst="rect">
            <a:avLst/>
          </a:prstGeom>
          <a:noFill/>
          <a:ln>
            <a:noFill/>
          </a:ln>
        </p:spPr>
      </p:pic>
      <p:sp>
        <p:nvSpPr>
          <p:cNvPr id="5" name="TextBox 4">
            <a:extLst>
              <a:ext uri="{FF2B5EF4-FFF2-40B4-BE49-F238E27FC236}">
                <a16:creationId xmlns:a16="http://schemas.microsoft.com/office/drawing/2014/main" id="{777B5E55-BD8A-788D-40E3-C3064386C1D4}"/>
              </a:ext>
            </a:extLst>
          </p:cNvPr>
          <p:cNvSpPr txBox="1"/>
          <p:nvPr/>
        </p:nvSpPr>
        <p:spPr>
          <a:xfrm>
            <a:off x="853440" y="6167120"/>
            <a:ext cx="10556240" cy="830997"/>
          </a:xfrm>
          <a:prstGeom prst="rect">
            <a:avLst/>
          </a:prstGeom>
          <a:noFill/>
        </p:spPr>
        <p:txBody>
          <a:bodyPr wrap="square" rtlCol="0">
            <a:spAutoFit/>
          </a:bodyPr>
          <a:lstStyle/>
          <a:p>
            <a:pPr algn="ctr"/>
            <a:r>
              <a:rPr lang="en-IN" sz="2400" b="1" dirty="0">
                <a:effectLst/>
                <a:latin typeface="Arial" panose="020B0604020202020204" pitchFamily="34" charset="0"/>
                <a:ea typeface="Times New Roman" panose="02020603050405020304" pitchFamily="18" charset="0"/>
                <a:cs typeface="Arial" panose="020B0604020202020204" pitchFamily="34" charset="0"/>
              </a:rPr>
              <a:t>PVC waterproofing membrane system</a:t>
            </a:r>
            <a:endParaRPr lang="en-IN" sz="2400" dirty="0">
              <a:effectLst/>
              <a:latin typeface="Arial" panose="020B0604020202020204" pitchFamily="34" charset="0"/>
              <a:ea typeface="Calibri" panose="020F0502020204030204" pitchFamily="34" charset="0"/>
              <a:cs typeface="Arial" panose="020B0604020202020204" pitchFamily="34" charset="0"/>
            </a:endParaRPr>
          </a:p>
          <a:p>
            <a:pPr algn="ctr"/>
            <a:endParaRPr lang="en-IN"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B2AFE33-8571-3543-181D-7ACB4E1A2E03}"/>
              </a:ext>
            </a:extLst>
          </p:cNvPr>
          <p:cNvPicPr>
            <a:picLocks noChangeAspect="1"/>
          </p:cNvPicPr>
          <p:nvPr/>
        </p:nvPicPr>
        <p:blipFill>
          <a:blip r:embed="rId3"/>
          <a:stretch>
            <a:fillRect/>
          </a:stretch>
        </p:blipFill>
        <p:spPr>
          <a:xfrm>
            <a:off x="5862319" y="1053783"/>
            <a:ext cx="6102139" cy="4750434"/>
          </a:xfrm>
          <a:prstGeom prst="rect">
            <a:avLst/>
          </a:prstGeom>
        </p:spPr>
      </p:pic>
    </p:spTree>
    <p:extLst>
      <p:ext uri="{BB962C8B-B14F-4D97-AF65-F5344CB8AC3E}">
        <p14:creationId xmlns:p14="http://schemas.microsoft.com/office/powerpoint/2010/main" val="271009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8EB6-52B3-625F-0DAF-4E1357AF007E}"/>
              </a:ext>
            </a:extLst>
          </p:cNvPr>
          <p:cNvSpPr>
            <a:spLocks noGrp="1"/>
          </p:cNvSpPr>
          <p:nvPr>
            <p:ph type="title"/>
          </p:nvPr>
        </p:nvSpPr>
        <p:spPr>
          <a:xfrm>
            <a:off x="685801" y="965200"/>
            <a:ext cx="10131425" cy="1456267"/>
          </a:xfrm>
        </p:spPr>
        <p:txBody>
          <a:bodyPr>
            <a:normAutofit/>
          </a:bodyPr>
          <a:lstStyle/>
          <a:p>
            <a:pPr algn="ctr"/>
            <a:r>
              <a:rPr lang="en-IN" sz="4000" dirty="0">
                <a:latin typeface="Arial Black" panose="020B0A04020102020204" pitchFamily="34" charset="0"/>
              </a:rPr>
              <a:t>THANK YOU</a:t>
            </a:r>
          </a:p>
        </p:txBody>
      </p:sp>
      <p:sp>
        <p:nvSpPr>
          <p:cNvPr id="3" name="TextBox 2">
            <a:extLst>
              <a:ext uri="{FF2B5EF4-FFF2-40B4-BE49-F238E27FC236}">
                <a16:creationId xmlns:a16="http://schemas.microsoft.com/office/drawing/2014/main" id="{3551A428-9170-62D3-0BD4-18CA829AA023}"/>
              </a:ext>
            </a:extLst>
          </p:cNvPr>
          <p:cNvSpPr txBox="1"/>
          <p:nvPr/>
        </p:nvSpPr>
        <p:spPr>
          <a:xfrm>
            <a:off x="1463040" y="2895600"/>
            <a:ext cx="4632960" cy="2862322"/>
          </a:xfrm>
          <a:prstGeom prst="rect">
            <a:avLst/>
          </a:prstGeom>
          <a:noFill/>
        </p:spPr>
        <p:txBody>
          <a:bodyPr wrap="square" rtlCol="0">
            <a:spAutoFit/>
          </a:bodyPr>
          <a:lstStyle/>
          <a:p>
            <a:pPr algn="l">
              <a:lnSpc>
                <a:spcPct val="150000"/>
              </a:lnSpc>
            </a:pPr>
            <a:r>
              <a:rPr lang="en-IN" b="1" dirty="0">
                <a:latin typeface="Arial Black" panose="020B0A04020102020204" pitchFamily="34" charset="0"/>
              </a:rPr>
              <a:t>Corporate office: </a:t>
            </a:r>
          </a:p>
          <a:p>
            <a:pPr algn="l">
              <a:lnSpc>
                <a:spcPct val="150000"/>
              </a:lnSpc>
            </a:pPr>
            <a:r>
              <a:rPr lang="en-IN" b="0" i="0" dirty="0">
                <a:solidFill>
                  <a:srgbClr val="888888"/>
                </a:solidFill>
                <a:effectLst/>
                <a:latin typeface="tahoma, sans-serif"/>
              </a:rPr>
              <a:t>FF-25,Vasant Square Mall, Plot No – A </a:t>
            </a:r>
            <a:endParaRPr lang="en-IN" b="0" i="0" dirty="0">
              <a:solidFill>
                <a:srgbClr val="888888"/>
              </a:solidFill>
              <a:effectLst/>
              <a:latin typeface="Arial" panose="020B0604020202020204" pitchFamily="34" charset="0"/>
            </a:endParaRPr>
          </a:p>
          <a:p>
            <a:pPr algn="l">
              <a:lnSpc>
                <a:spcPct val="150000"/>
              </a:lnSpc>
            </a:pPr>
            <a:r>
              <a:rPr lang="en-IN" b="0" i="0" dirty="0">
                <a:solidFill>
                  <a:srgbClr val="888888"/>
                </a:solidFill>
                <a:effectLst/>
                <a:latin typeface="tahoma, sans-serif"/>
              </a:rPr>
              <a:t>Community </a:t>
            </a:r>
            <a:r>
              <a:rPr lang="en-IN" b="0" i="0" dirty="0" err="1">
                <a:solidFill>
                  <a:srgbClr val="888888"/>
                </a:solidFill>
                <a:effectLst/>
                <a:latin typeface="tahoma, sans-serif"/>
              </a:rPr>
              <a:t>Center</a:t>
            </a:r>
            <a:r>
              <a:rPr lang="en-IN" b="0" i="0" dirty="0">
                <a:solidFill>
                  <a:srgbClr val="888888"/>
                </a:solidFill>
                <a:effectLst/>
                <a:latin typeface="tahoma, sans-serif"/>
              </a:rPr>
              <a:t>, Pocket 5, Sector B , Vasant Kunj New Delhi - 110070</a:t>
            </a:r>
            <a:endParaRPr lang="en-IN" b="0" i="0" dirty="0">
              <a:solidFill>
                <a:srgbClr val="888888"/>
              </a:solidFill>
              <a:effectLst/>
              <a:latin typeface="Arial" panose="020B0604020202020204" pitchFamily="34" charset="0"/>
            </a:endParaRPr>
          </a:p>
          <a:p>
            <a:pPr algn="l">
              <a:lnSpc>
                <a:spcPct val="150000"/>
              </a:lnSpc>
            </a:pPr>
            <a:r>
              <a:rPr lang="en-IN" b="0" i="0" dirty="0">
                <a:solidFill>
                  <a:srgbClr val="888888"/>
                </a:solidFill>
                <a:effectLst/>
                <a:latin typeface="tahoma, sans-serif"/>
              </a:rPr>
              <a:t>Ph : 011-4600 0770</a:t>
            </a:r>
            <a:endParaRPr lang="en-IN" b="0" i="0" dirty="0">
              <a:solidFill>
                <a:srgbClr val="888888"/>
              </a:solidFill>
              <a:effectLst/>
              <a:latin typeface="Arial" panose="020B0604020202020204" pitchFamily="34" charset="0"/>
            </a:endParaRPr>
          </a:p>
          <a:p>
            <a:pPr algn="l">
              <a:lnSpc>
                <a:spcPct val="150000"/>
              </a:lnSpc>
            </a:pPr>
            <a:r>
              <a:rPr lang="en-IN" b="0" i="0" dirty="0">
                <a:solidFill>
                  <a:schemeClr val="accent2">
                    <a:lumMod val="60000"/>
                    <a:lumOff val="40000"/>
                  </a:schemeClr>
                </a:solidFill>
                <a:effectLst/>
                <a:latin typeface="tahoma, sans-serif"/>
                <a:hlinkClick r:id="rId2">
                  <a:extLst>
                    <a:ext uri="{A12FA001-AC4F-418D-AE19-62706E023703}">
                      <ahyp:hlinkClr xmlns:ahyp="http://schemas.microsoft.com/office/drawing/2018/hyperlinkcolor" val="tx"/>
                    </a:ext>
                  </a:extLst>
                </a:hlinkClick>
              </a:rPr>
              <a:t>www.manasgeotextile.com</a:t>
            </a:r>
            <a:endParaRPr lang="en-IN" b="0" i="0" dirty="0">
              <a:solidFill>
                <a:schemeClr val="accent2">
                  <a:lumMod val="60000"/>
                  <a:lumOff val="40000"/>
                </a:schemeClr>
              </a:solidFill>
              <a:effectLst/>
              <a:latin typeface="Arial" panose="020B0604020202020204" pitchFamily="34" charset="0"/>
            </a:endParaRPr>
          </a:p>
          <a:p>
            <a:endParaRPr lang="en-IN" dirty="0"/>
          </a:p>
        </p:txBody>
      </p:sp>
      <p:sp>
        <p:nvSpPr>
          <p:cNvPr id="4" name="TextBox 3">
            <a:extLst>
              <a:ext uri="{FF2B5EF4-FFF2-40B4-BE49-F238E27FC236}">
                <a16:creationId xmlns:a16="http://schemas.microsoft.com/office/drawing/2014/main" id="{7D622260-EAEF-4CCA-59A9-0E522D97DBE8}"/>
              </a:ext>
            </a:extLst>
          </p:cNvPr>
          <p:cNvSpPr txBox="1"/>
          <p:nvPr/>
        </p:nvSpPr>
        <p:spPr>
          <a:xfrm>
            <a:off x="6512560" y="2956560"/>
            <a:ext cx="3911600" cy="1708545"/>
          </a:xfrm>
          <a:prstGeom prst="rect">
            <a:avLst/>
          </a:prstGeom>
          <a:noFill/>
        </p:spPr>
        <p:txBody>
          <a:bodyPr wrap="square" rtlCol="0">
            <a:spAutoFit/>
          </a:bodyPr>
          <a:lstStyle/>
          <a:p>
            <a:pPr>
              <a:lnSpc>
                <a:spcPct val="150000"/>
              </a:lnSpc>
            </a:pPr>
            <a:r>
              <a:rPr lang="en-IN" dirty="0">
                <a:latin typeface="Arial Black" panose="020B0A04020102020204" pitchFamily="34" charset="0"/>
              </a:rPr>
              <a:t>Factory Address:</a:t>
            </a:r>
          </a:p>
          <a:p>
            <a:pPr>
              <a:lnSpc>
                <a:spcPct val="150000"/>
              </a:lnSpc>
            </a:pPr>
            <a:r>
              <a:rPr lang="en-IN" b="0" i="0" dirty="0">
                <a:solidFill>
                  <a:srgbClr val="888888"/>
                </a:solidFill>
                <a:effectLst/>
                <a:latin typeface="tahoma, sans-serif"/>
              </a:rPr>
              <a:t>Plot No – 189, Phase-I, </a:t>
            </a:r>
            <a:r>
              <a:rPr lang="en-IN" dirty="0">
                <a:solidFill>
                  <a:srgbClr val="888888"/>
                </a:solidFill>
                <a:latin typeface="tahoma, sans-serif"/>
              </a:rPr>
              <a:t>IMT </a:t>
            </a:r>
            <a:r>
              <a:rPr lang="en-IN" dirty="0" err="1">
                <a:solidFill>
                  <a:srgbClr val="888888"/>
                </a:solidFill>
                <a:latin typeface="tahoma, sans-serif"/>
              </a:rPr>
              <a:t>Bawal</a:t>
            </a:r>
            <a:r>
              <a:rPr lang="en-IN" dirty="0">
                <a:solidFill>
                  <a:srgbClr val="888888"/>
                </a:solidFill>
                <a:latin typeface="tahoma, sans-serif"/>
              </a:rPr>
              <a:t>, 123501- (Haryana) India</a:t>
            </a:r>
          </a:p>
          <a:p>
            <a:pPr>
              <a:lnSpc>
                <a:spcPct val="150000"/>
              </a:lnSpc>
            </a:pPr>
            <a:r>
              <a:rPr lang="en-IN" dirty="0">
                <a:solidFill>
                  <a:srgbClr val="888888"/>
                </a:solidFill>
                <a:latin typeface="tahoma, sans-serif"/>
              </a:rPr>
              <a:t>Ph : 9643003963</a:t>
            </a:r>
            <a:endParaRPr lang="en-IN" dirty="0"/>
          </a:p>
        </p:txBody>
      </p:sp>
    </p:spTree>
    <p:extLst>
      <p:ext uri="{BB962C8B-B14F-4D97-AF65-F5344CB8AC3E}">
        <p14:creationId xmlns:p14="http://schemas.microsoft.com/office/powerpoint/2010/main" val="208434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CA9F-B680-FA09-9D9B-39BC1A5DAF55}"/>
              </a:ext>
            </a:extLst>
          </p:cNvPr>
          <p:cNvSpPr>
            <a:spLocks noGrp="1"/>
          </p:cNvSpPr>
          <p:nvPr>
            <p:ph type="title"/>
          </p:nvPr>
        </p:nvSpPr>
        <p:spPr>
          <a:xfrm>
            <a:off x="386080" y="294640"/>
            <a:ext cx="1950720" cy="1544320"/>
          </a:xfrm>
          <a:blipFill>
            <a:blip r:embed="rId2"/>
            <a:stretch>
              <a:fillRect/>
            </a:stretch>
          </a:blipFill>
        </p:spPr>
        <p:txBody>
          <a:bodyPr/>
          <a:lstStyle/>
          <a:p>
            <a:br>
              <a:rPr lang="en-IN" b="0" i="0" cap="all" dirty="0">
                <a:solidFill>
                  <a:srgbClr val="004B93"/>
                </a:solidFill>
                <a:effectLst/>
                <a:latin typeface="Open Sans" panose="020B0604020202020204" pitchFamily="34" charset="0"/>
              </a:rPr>
            </a:br>
            <a:endParaRPr lang="en-IN" dirty="0"/>
          </a:p>
        </p:txBody>
      </p:sp>
      <p:sp>
        <p:nvSpPr>
          <p:cNvPr id="3" name="Content Placeholder 2">
            <a:extLst>
              <a:ext uri="{FF2B5EF4-FFF2-40B4-BE49-F238E27FC236}">
                <a16:creationId xmlns:a16="http://schemas.microsoft.com/office/drawing/2014/main" id="{60EB40A5-A6A1-26F6-DDAE-D4E908E73939}"/>
              </a:ext>
            </a:extLst>
          </p:cNvPr>
          <p:cNvSpPr>
            <a:spLocks noGrp="1"/>
          </p:cNvSpPr>
          <p:nvPr>
            <p:ph idx="1"/>
          </p:nvPr>
        </p:nvSpPr>
        <p:spPr>
          <a:xfrm>
            <a:off x="685801" y="2142067"/>
            <a:ext cx="8122919" cy="4126653"/>
          </a:xfrm>
        </p:spPr>
        <p:txBody>
          <a:bodyPr>
            <a:normAutofit fontScale="92500"/>
          </a:bodyPr>
          <a:lstStyle/>
          <a:p>
            <a:pPr algn="just">
              <a:lnSpc>
                <a:spcPct val="150000"/>
              </a:lnSpc>
            </a:pPr>
            <a:r>
              <a:rPr lang="en-US" sz="2400" b="1" dirty="0">
                <a:latin typeface="Arial" panose="020B0604020202020204" pitchFamily="34" charset="0"/>
                <a:cs typeface="Arial" panose="020B0604020202020204" pitchFamily="34" charset="0"/>
              </a:rPr>
              <a:t>N</a:t>
            </a:r>
            <a:r>
              <a:rPr lang="en-US" sz="2400" b="1" i="0" dirty="0">
                <a:effectLst/>
                <a:latin typeface="Arial" panose="020B0604020202020204" pitchFamily="34" charset="0"/>
                <a:cs typeface="Arial" panose="020B0604020202020204" pitchFamily="34" charset="0"/>
              </a:rPr>
              <a:t>on-Woven </a:t>
            </a:r>
            <a:r>
              <a:rPr lang="en-US" sz="2400" b="1" dirty="0">
                <a:latin typeface="Arial" panose="020B0604020202020204" pitchFamily="34" charset="0"/>
                <a:cs typeface="Arial" panose="020B0604020202020204" pitchFamily="34" charset="0"/>
              </a:rPr>
              <a:t>G</a:t>
            </a:r>
            <a:r>
              <a:rPr lang="en-US" sz="2400" b="1" i="0" dirty="0">
                <a:effectLst/>
                <a:latin typeface="Arial" panose="020B0604020202020204" pitchFamily="34" charset="0"/>
                <a:cs typeface="Arial" panose="020B0604020202020204" pitchFamily="34" charset="0"/>
              </a:rPr>
              <a:t>eotextile </a:t>
            </a:r>
            <a:r>
              <a:rPr lang="en-US" sz="2400" b="0" i="0" dirty="0">
                <a:effectLst/>
                <a:latin typeface="Arial" panose="020B0604020202020204" pitchFamily="34" charset="0"/>
                <a:cs typeface="Arial" panose="020B0604020202020204" pitchFamily="34" charset="0"/>
              </a:rPr>
              <a:t>made by high tenacity polypropylene staple </a:t>
            </a:r>
            <a:r>
              <a:rPr lang="en-US" sz="2400" b="0" i="0" dirty="0" err="1">
                <a:effectLst/>
                <a:latin typeface="Arial" panose="020B0604020202020204" pitchFamily="34" charset="0"/>
                <a:cs typeface="Arial" panose="020B0604020202020204" pitchFamily="34" charset="0"/>
              </a:rPr>
              <a:t>fibres</a:t>
            </a:r>
            <a:r>
              <a:rPr lang="en-US" sz="2400" b="0" i="0" dirty="0">
                <a:effectLst/>
                <a:latin typeface="Arial" panose="020B0604020202020204" pitchFamily="34" charset="0"/>
                <a:cs typeface="Arial" panose="020B0604020202020204" pitchFamily="34" charset="0"/>
              </a:rPr>
              <a:t>, needle-punched and/or thermos calendared, without resins or glues, UV stabilized. It is not toxic and does not pollute the environment. It is resistant to alkalis, acids and organic substances. </a:t>
            </a:r>
            <a:r>
              <a:rPr lang="en-US" sz="2400" b="0" i="0" dirty="0" err="1">
                <a:effectLst/>
                <a:latin typeface="Arial" panose="020B0604020202020204" pitchFamily="34" charset="0"/>
                <a:cs typeface="Arial" panose="020B0604020202020204" pitchFamily="34" charset="0"/>
              </a:rPr>
              <a:t>Moulds</a:t>
            </a:r>
            <a:r>
              <a:rPr lang="en-US" sz="2400" b="0" i="0" dirty="0">
                <a:effectLst/>
                <a:latin typeface="Arial" panose="020B0604020202020204" pitchFamily="34" charset="0"/>
                <a:cs typeface="Arial" panose="020B0604020202020204" pitchFamily="34" charset="0"/>
              </a:rPr>
              <a:t>, rodents and microorganisms cannot attack GEO. Its qualities and properties are not substantially modified by climatic factors like frost, heat, humidity etc.</a:t>
            </a:r>
            <a:endParaRPr lang="en-IN" sz="2400" dirty="0">
              <a:latin typeface="Arial" panose="020B0604020202020204" pitchFamily="34" charset="0"/>
              <a:cs typeface="Arial" panose="020B0604020202020204" pitchFamily="34" charset="0"/>
            </a:endParaRPr>
          </a:p>
        </p:txBody>
      </p:sp>
      <p:pic>
        <p:nvPicPr>
          <p:cNvPr id="1030" name="Picture 6" descr="Non Woven Geotextile at Rs 20/square meter | Non woven Polyester Fabric,  नॉन वोवन पॉलिएस्टर फॅब्रिक - Imperial Overseas, Kolkata | ID: 8351079555">
            <a:extLst>
              <a:ext uri="{FF2B5EF4-FFF2-40B4-BE49-F238E27FC236}">
                <a16:creationId xmlns:a16="http://schemas.microsoft.com/office/drawing/2014/main" id="{83590A35-D1DA-D4FE-F3D4-AA791F3D4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878" y="2357437"/>
            <a:ext cx="3047683" cy="304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6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B40A5-A6A1-26F6-DDAE-D4E908E73939}"/>
              </a:ext>
            </a:extLst>
          </p:cNvPr>
          <p:cNvSpPr>
            <a:spLocks noGrp="1"/>
          </p:cNvSpPr>
          <p:nvPr>
            <p:ph idx="1"/>
          </p:nvPr>
        </p:nvSpPr>
        <p:spPr>
          <a:xfrm>
            <a:off x="685801" y="1705187"/>
            <a:ext cx="3987799" cy="712893"/>
          </a:xfrm>
        </p:spPr>
        <p:txBody>
          <a:bodyPr>
            <a:noAutofit/>
          </a:bodyPr>
          <a:lstStyle/>
          <a:p>
            <a:pPr marL="0" indent="0">
              <a:lnSpc>
                <a:spcPct val="150000"/>
              </a:lnSpc>
              <a:buNone/>
            </a:pPr>
            <a:r>
              <a:rPr lang="en-US" sz="2800" b="1" dirty="0">
                <a:latin typeface="Arial" panose="020B0604020202020204" pitchFamily="34" charset="0"/>
                <a:cs typeface="Arial" panose="020B0604020202020204" pitchFamily="34" charset="0"/>
              </a:rPr>
              <a:t>NATM TUNNEL</a:t>
            </a:r>
            <a:endParaRPr lang="en-IN" sz="2800" b="1" dirty="0">
              <a:latin typeface="Arial" panose="020B0604020202020204" pitchFamily="34" charset="0"/>
              <a:cs typeface="Arial" panose="020B0604020202020204" pitchFamily="34" charset="0"/>
            </a:endParaRPr>
          </a:p>
          <a:p>
            <a:pPr>
              <a:lnSpc>
                <a:spcPct val="150000"/>
              </a:lnSpc>
            </a:pPr>
            <a:endParaRPr lang="en-IN" sz="28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12EDA2B5-32DE-AE6E-F2CE-CBAA468803BF}"/>
              </a:ext>
            </a:extLst>
          </p:cNvPr>
          <p:cNvSpPr>
            <a:spLocks noGrp="1"/>
          </p:cNvSpPr>
          <p:nvPr>
            <p:ph type="title"/>
          </p:nvPr>
        </p:nvSpPr>
        <p:spPr>
          <a:xfrm>
            <a:off x="685801" y="101600"/>
            <a:ext cx="10131425" cy="1456267"/>
          </a:xfrm>
        </p:spPr>
        <p:txBody>
          <a:bodyPr/>
          <a:lstStyle/>
          <a:p>
            <a:r>
              <a:rPr lang="en-US" b="1" u="sng" dirty="0"/>
              <a:t>applications</a:t>
            </a:r>
            <a:endParaRPr lang="en-IN" dirty="0"/>
          </a:p>
        </p:txBody>
      </p:sp>
      <p:sp>
        <p:nvSpPr>
          <p:cNvPr id="6" name="Text Placeholder 8">
            <a:extLst>
              <a:ext uri="{FF2B5EF4-FFF2-40B4-BE49-F238E27FC236}">
                <a16:creationId xmlns:a16="http://schemas.microsoft.com/office/drawing/2014/main" id="{989A1474-1C21-73A7-C184-DD89670C8B7C}"/>
              </a:ext>
            </a:extLst>
          </p:cNvPr>
          <p:cNvSpPr txBox="1">
            <a:spLocks/>
          </p:cNvSpPr>
          <p:nvPr/>
        </p:nvSpPr>
        <p:spPr>
          <a:xfrm>
            <a:off x="6096003" y="1440430"/>
            <a:ext cx="4722813" cy="576262"/>
          </a:xfrm>
          <a:prstGeom prst="rect">
            <a:avLst/>
          </a:prstGeom>
        </p:spPr>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dirty="0"/>
              <a:t>CUT &amp; COVER TUNNEL</a:t>
            </a:r>
            <a:endParaRPr lang="en-IN" sz="2800" b="1" dirty="0"/>
          </a:p>
        </p:txBody>
      </p:sp>
      <p:sp>
        <p:nvSpPr>
          <p:cNvPr id="7" name="Rectangle 6">
            <a:extLst>
              <a:ext uri="{FF2B5EF4-FFF2-40B4-BE49-F238E27FC236}">
                <a16:creationId xmlns:a16="http://schemas.microsoft.com/office/drawing/2014/main" id="{32DC526A-38C6-F118-BCC5-6AE8DC86A393}"/>
              </a:ext>
            </a:extLst>
          </p:cNvPr>
          <p:cNvSpPr/>
          <p:nvPr/>
        </p:nvSpPr>
        <p:spPr>
          <a:xfrm>
            <a:off x="486927" y="2186814"/>
            <a:ext cx="4062952" cy="3337088"/>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B1EA878D-0D99-D5DD-9050-4155FE7BF3C7}"/>
              </a:ext>
            </a:extLst>
          </p:cNvPr>
          <p:cNvSpPr/>
          <p:nvPr/>
        </p:nvSpPr>
        <p:spPr>
          <a:xfrm>
            <a:off x="4626864" y="2186814"/>
            <a:ext cx="3898423" cy="3337088"/>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335502A9-1A5B-2B75-A356-D81B69DA7A6F}"/>
              </a:ext>
            </a:extLst>
          </p:cNvPr>
          <p:cNvSpPr/>
          <p:nvPr/>
        </p:nvSpPr>
        <p:spPr>
          <a:xfrm>
            <a:off x="8602272" y="2186814"/>
            <a:ext cx="3272239" cy="3337088"/>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57B89D9F-CE88-EB6B-C369-C7673CA843C6}"/>
              </a:ext>
            </a:extLst>
          </p:cNvPr>
          <p:cNvSpPr txBox="1"/>
          <p:nvPr/>
        </p:nvSpPr>
        <p:spPr>
          <a:xfrm>
            <a:off x="685801" y="5628640"/>
            <a:ext cx="10723879" cy="1384995"/>
          </a:xfrm>
          <a:prstGeom prst="rect">
            <a:avLst/>
          </a:prstGeom>
          <a:noFill/>
        </p:spPr>
        <p:txBody>
          <a:bodyPr wrap="square" rtlCol="0">
            <a:spAutoFit/>
          </a:bodyPr>
          <a:lstStyle/>
          <a:p>
            <a:r>
              <a:rPr lang="en-US" sz="2800" b="0" i="0" dirty="0">
                <a:solidFill>
                  <a:srgbClr val="FFFFFF"/>
                </a:solidFill>
                <a:effectLst/>
                <a:latin typeface="Arial" panose="020B0604020202020204" pitchFamily="34" charset="0"/>
                <a:cs typeface="Arial" panose="020B0604020202020204" pitchFamily="34" charset="0"/>
              </a:rPr>
              <a:t>Geotextile non woven made by PP high tenacity, UV stabilized,</a:t>
            </a:r>
            <a:br>
              <a:rPr lang="en-US" sz="2800" dirty="0">
                <a:latin typeface="Arial" panose="020B0604020202020204" pitchFamily="34" charset="0"/>
                <a:cs typeface="Arial" panose="020B0604020202020204" pitchFamily="34" charset="0"/>
              </a:rPr>
            </a:br>
            <a:r>
              <a:rPr lang="en-US" sz="2800" b="0" i="0" dirty="0">
                <a:solidFill>
                  <a:srgbClr val="FFFFFF"/>
                </a:solidFill>
                <a:effectLst/>
                <a:latin typeface="Arial" panose="020B0604020202020204" pitchFamily="34" charset="0"/>
                <a:cs typeface="Arial" panose="020B0604020202020204" pitchFamily="34" charset="0"/>
              </a:rPr>
              <a:t>contributes to improve the useful life of tunnels.</a:t>
            </a:r>
            <a:endParaRPr lang="en-IN" sz="2800" b="1" u="sng" dirty="0">
              <a:latin typeface="Arial" panose="020B0604020202020204" pitchFamily="34" charset="0"/>
              <a:cs typeface="Arial" panose="020B0604020202020204" pitchFamily="34" charset="0"/>
            </a:endParaRPr>
          </a:p>
          <a:p>
            <a:endParaRPr lang="en-I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32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35571B-D732-27E7-0D85-FC5D8458F8CC}"/>
              </a:ext>
            </a:extLst>
          </p:cNvPr>
          <p:cNvSpPr>
            <a:spLocks noGrp="1"/>
          </p:cNvSpPr>
          <p:nvPr>
            <p:ph type="title"/>
          </p:nvPr>
        </p:nvSpPr>
        <p:spPr>
          <a:xfrm>
            <a:off x="386498" y="659876"/>
            <a:ext cx="11073982" cy="6061435"/>
          </a:xfrm>
        </p:spPr>
        <p:txBody>
          <a:bodyPr>
            <a:noAutofit/>
          </a:bodyPr>
          <a:lstStyle/>
          <a:p>
            <a:r>
              <a:rPr lang="en-US" sz="2000" b="1" i="0" dirty="0">
                <a:effectLst/>
                <a:latin typeface="Open Sans" panose="020B0604020202020204" pitchFamily="34" charset="0"/>
              </a:rPr>
              <a:t>USE:</a:t>
            </a:r>
            <a:r>
              <a:rPr lang="en-US" sz="2000" b="0" i="0" dirty="0">
                <a:effectLst/>
                <a:latin typeface="Open Sans" panose="020B0604020202020204" pitchFamily="34" charset="0"/>
              </a:rPr>
              <a:t> </a:t>
            </a:r>
            <a:r>
              <a:rPr lang="en-US" sz="2000" b="0" i="0" dirty="0">
                <a:solidFill>
                  <a:schemeClr val="tx2">
                    <a:lumMod val="75000"/>
                  </a:schemeClr>
                </a:solidFill>
                <a:effectLst/>
                <a:latin typeface="Open Sans" panose="020B0604020202020204" pitchFamily="34" charset="0"/>
              </a:rPr>
              <a:t>as protection layer of a geomembrane, and as drainage layer of seepage water in the underground structures</a:t>
            </a:r>
            <a:br>
              <a:rPr lang="en-US" sz="2000" b="0" i="0" dirty="0">
                <a:effectLst/>
                <a:latin typeface="Open Sans" panose="020B0604020202020204" pitchFamily="34" charset="0"/>
              </a:rPr>
            </a:br>
            <a:br>
              <a:rPr lang="en-US" sz="2000" b="0" i="0" dirty="0">
                <a:solidFill>
                  <a:srgbClr val="777777"/>
                </a:solidFill>
                <a:effectLst/>
                <a:latin typeface="Open Sans" panose="020B0604020202020204" pitchFamily="34" charset="0"/>
              </a:rPr>
            </a:br>
            <a:r>
              <a:rPr lang="en-US" sz="2000" b="1" i="0" dirty="0">
                <a:effectLst/>
                <a:latin typeface="Open Sans" panose="020B0604020202020204" pitchFamily="34" charset="0"/>
              </a:rPr>
              <a:t>INSTALLATION:</a:t>
            </a:r>
            <a:r>
              <a:rPr lang="en-US" sz="2000" b="0" i="0" dirty="0">
                <a:effectLst/>
                <a:latin typeface="Open Sans" panose="020B0604020202020204" pitchFamily="34" charset="0"/>
              </a:rPr>
              <a:t> </a:t>
            </a:r>
            <a:r>
              <a:rPr lang="en-US" sz="2000" b="0" i="0" dirty="0">
                <a:solidFill>
                  <a:schemeClr val="tx2">
                    <a:lumMod val="75000"/>
                  </a:schemeClr>
                </a:solidFill>
                <a:effectLst/>
                <a:latin typeface="Open Sans" panose="020B0604020202020204" pitchFamily="34" charset="0"/>
              </a:rPr>
              <a:t>interlayer between the waterproofing geomembrane and a surface of shot concrete</a:t>
            </a:r>
            <a:br>
              <a:rPr lang="en-US" sz="2000" b="0" i="0" dirty="0">
                <a:effectLst/>
                <a:latin typeface="Open Sans" panose="020B0604020202020204" pitchFamily="34" charset="0"/>
              </a:rPr>
            </a:br>
            <a:br>
              <a:rPr lang="en-US" sz="2000" b="0" i="0" dirty="0">
                <a:solidFill>
                  <a:srgbClr val="777777"/>
                </a:solidFill>
                <a:effectLst/>
                <a:latin typeface="Open Sans" panose="020B0604020202020204" pitchFamily="34" charset="0"/>
              </a:rPr>
            </a:br>
            <a:r>
              <a:rPr lang="en-US" sz="2000" b="1" i="0" dirty="0">
                <a:effectLst/>
                <a:latin typeface="Open Sans" panose="020B0604020202020204" pitchFamily="34" charset="0"/>
              </a:rPr>
              <a:t>REFERENCE STANDARD:</a:t>
            </a:r>
            <a:r>
              <a:rPr lang="en-US" sz="2000" b="0" i="0" dirty="0">
                <a:effectLst/>
                <a:latin typeface="Open Sans" panose="020B0604020202020204" pitchFamily="34" charset="0"/>
              </a:rPr>
              <a:t> </a:t>
            </a:r>
            <a:r>
              <a:rPr lang="en-US" sz="2000" b="0" i="0" dirty="0">
                <a:solidFill>
                  <a:schemeClr val="tx2">
                    <a:lumMod val="75000"/>
                  </a:schemeClr>
                </a:solidFill>
                <a:effectLst/>
                <a:latin typeface="Open Sans" panose="020B0604020202020204" pitchFamily="34" charset="0"/>
              </a:rPr>
              <a:t>EN 13256 (Geotextiles and geotextile-related products. Characteristics required for use in the construction of tunnels and underground structures)</a:t>
            </a:r>
            <a:br>
              <a:rPr lang="en-US" sz="2000" b="0" i="0" dirty="0">
                <a:solidFill>
                  <a:schemeClr val="tx2">
                    <a:lumMod val="75000"/>
                  </a:schemeClr>
                </a:solidFill>
                <a:effectLst/>
                <a:latin typeface="Open Sans" panose="020B0604020202020204" pitchFamily="34" charset="0"/>
              </a:rPr>
            </a:br>
            <a:br>
              <a:rPr lang="en-US" sz="2000" b="0" i="0" dirty="0">
                <a:effectLst/>
                <a:latin typeface="Open Sans" panose="020B0604020202020204" pitchFamily="34" charset="0"/>
              </a:rPr>
            </a:br>
            <a:r>
              <a:rPr lang="en-US" sz="2000" b="1" i="0" dirty="0">
                <a:effectLst/>
                <a:latin typeface="Open Sans" panose="020B0604020202020204" pitchFamily="34" charset="0"/>
              </a:rPr>
              <a:t>RELEVANT CHARACTERISTICS:</a:t>
            </a:r>
            <a:r>
              <a:rPr lang="en-US" sz="2000" b="0" i="0" dirty="0">
                <a:effectLst/>
                <a:latin typeface="Open Sans" panose="020B0604020202020204" pitchFamily="34" charset="0"/>
              </a:rPr>
              <a:t> </a:t>
            </a:r>
            <a:r>
              <a:rPr lang="en-US" sz="2000" b="0" i="0" dirty="0">
                <a:solidFill>
                  <a:schemeClr val="tx2">
                    <a:lumMod val="75000"/>
                  </a:schemeClr>
                </a:solidFill>
                <a:effectLst/>
                <a:latin typeface="Open Sans" panose="020B0604020202020204" pitchFamily="34" charset="0"/>
              </a:rPr>
              <a:t>protection efficiency, water flow capacity in the plane, durability.</a:t>
            </a:r>
            <a:br>
              <a:rPr lang="en-US" sz="2000" b="0" i="0" dirty="0">
                <a:effectLst/>
                <a:latin typeface="Open Sans" panose="020B0604020202020204" pitchFamily="34" charset="0"/>
              </a:rPr>
            </a:br>
            <a:br>
              <a:rPr lang="en-US" sz="2000" b="0" i="0" dirty="0">
                <a:effectLst/>
                <a:latin typeface="Open Sans" panose="020B0604020202020204" pitchFamily="34" charset="0"/>
              </a:rPr>
            </a:br>
            <a:r>
              <a:rPr lang="en-US" sz="2000" b="1" i="0" dirty="0">
                <a:effectLst/>
                <a:latin typeface="Open Sans" panose="020B0604020202020204" pitchFamily="34" charset="0"/>
              </a:rPr>
              <a:t>RECOMMENDED PRODUCTS:</a:t>
            </a:r>
            <a:r>
              <a:rPr lang="en-US" sz="2000" b="0" i="0" dirty="0">
                <a:effectLst/>
                <a:latin typeface="Open Sans" panose="020B0604020202020204" pitchFamily="34" charset="0"/>
              </a:rPr>
              <a:t> </a:t>
            </a:r>
            <a:r>
              <a:rPr lang="en-US" sz="2000" b="0" i="0" dirty="0">
                <a:solidFill>
                  <a:schemeClr val="tx2">
                    <a:lumMod val="75000"/>
                  </a:schemeClr>
                </a:solidFill>
                <a:effectLst/>
                <a:latin typeface="Open Sans" panose="020B0604020202020204" pitchFamily="34" charset="0"/>
              </a:rPr>
              <a:t>to be chosen according to the level of protection efficiency required, for example mgt-50 to mgt-70, </a:t>
            </a:r>
            <a:r>
              <a:rPr lang="en-US" sz="2000" dirty="0">
                <a:solidFill>
                  <a:schemeClr val="tx2">
                    <a:lumMod val="75000"/>
                  </a:schemeClr>
                </a:solidFill>
                <a:latin typeface="Open Sans" panose="020B0604020202020204" pitchFamily="34" charset="0"/>
              </a:rPr>
              <a:t>5</a:t>
            </a:r>
            <a:r>
              <a:rPr lang="en-US" sz="2000" b="0" i="0" dirty="0">
                <a:solidFill>
                  <a:schemeClr val="tx2">
                    <a:lumMod val="75000"/>
                  </a:schemeClr>
                </a:solidFill>
                <a:effectLst/>
                <a:latin typeface="Open Sans" panose="020B0604020202020204" pitchFamily="34" charset="0"/>
              </a:rPr>
              <a:t>00 to 700 g/m2</a:t>
            </a:r>
            <a:br>
              <a:rPr lang="en-US" sz="2400" b="0" i="0" dirty="0">
                <a:solidFill>
                  <a:schemeClr val="tx2">
                    <a:lumMod val="75000"/>
                  </a:schemeClr>
                </a:solidFill>
                <a:effectLst/>
                <a:latin typeface="Open Sans" panose="020B0604020202020204" pitchFamily="34" charset="0"/>
              </a:rPr>
            </a:br>
            <a:endParaRPr lang="en-IN" sz="2400" dirty="0">
              <a:solidFill>
                <a:schemeClr val="tx2">
                  <a:lumMod val="75000"/>
                </a:schemeClr>
              </a:solidFill>
            </a:endParaRPr>
          </a:p>
        </p:txBody>
      </p:sp>
      <p:sp>
        <p:nvSpPr>
          <p:cNvPr id="8" name="Title 6">
            <a:extLst>
              <a:ext uri="{FF2B5EF4-FFF2-40B4-BE49-F238E27FC236}">
                <a16:creationId xmlns:a16="http://schemas.microsoft.com/office/drawing/2014/main" id="{26EA7F30-4844-D3A0-3CD0-546E9E6926CB}"/>
              </a:ext>
            </a:extLst>
          </p:cNvPr>
          <p:cNvSpPr txBox="1">
            <a:spLocks/>
          </p:cNvSpPr>
          <p:nvPr/>
        </p:nvSpPr>
        <p:spPr>
          <a:xfrm>
            <a:off x="838201" y="2639506"/>
            <a:ext cx="10131425" cy="366999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a:p>
        </p:txBody>
      </p:sp>
      <p:sp>
        <p:nvSpPr>
          <p:cNvPr id="9" name="Title 6">
            <a:extLst>
              <a:ext uri="{FF2B5EF4-FFF2-40B4-BE49-F238E27FC236}">
                <a16:creationId xmlns:a16="http://schemas.microsoft.com/office/drawing/2014/main" id="{37BCAB4E-D568-98D2-1133-776B5CEC5C64}"/>
              </a:ext>
            </a:extLst>
          </p:cNvPr>
          <p:cNvSpPr txBox="1">
            <a:spLocks/>
          </p:cNvSpPr>
          <p:nvPr/>
        </p:nvSpPr>
        <p:spPr>
          <a:xfrm>
            <a:off x="838201" y="2892457"/>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dirty="0"/>
          </a:p>
        </p:txBody>
      </p:sp>
      <p:sp>
        <p:nvSpPr>
          <p:cNvPr id="10" name="Rectangle 9">
            <a:extLst>
              <a:ext uri="{FF2B5EF4-FFF2-40B4-BE49-F238E27FC236}">
                <a16:creationId xmlns:a16="http://schemas.microsoft.com/office/drawing/2014/main" id="{466F6CAD-2FF9-9ED5-2BC7-497BBA774070}"/>
              </a:ext>
            </a:extLst>
          </p:cNvPr>
          <p:cNvSpPr/>
          <p:nvPr/>
        </p:nvSpPr>
        <p:spPr>
          <a:xfrm>
            <a:off x="2017336" y="65988"/>
            <a:ext cx="6495068" cy="612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i="1" u="sng" dirty="0">
                <a:latin typeface="Arial" panose="020B0604020202020204" pitchFamily="34" charset="0"/>
                <a:cs typeface="Arial" panose="020B0604020202020204" pitchFamily="34" charset="0"/>
              </a:rPr>
              <a:t>USEFUL INFO</a:t>
            </a:r>
          </a:p>
        </p:txBody>
      </p:sp>
    </p:spTree>
    <p:extLst>
      <p:ext uri="{BB962C8B-B14F-4D97-AF65-F5344CB8AC3E}">
        <p14:creationId xmlns:p14="http://schemas.microsoft.com/office/powerpoint/2010/main" val="226057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14AE-2A94-3245-DB1D-7E6E66FE11AF}"/>
              </a:ext>
            </a:extLst>
          </p:cNvPr>
          <p:cNvSpPr>
            <a:spLocks noGrp="1"/>
          </p:cNvSpPr>
          <p:nvPr>
            <p:ph type="title"/>
          </p:nvPr>
        </p:nvSpPr>
        <p:spPr>
          <a:xfrm>
            <a:off x="563253" y="935035"/>
            <a:ext cx="10131425" cy="1259525"/>
          </a:xfrm>
          <a:noFill/>
        </p:spPr>
        <p:txBody>
          <a:bodyPr>
            <a:normAutofit fontScale="90000"/>
          </a:bodyPr>
          <a:lstStyle/>
          <a:p>
            <a:br>
              <a:rPr lang="en-IN" b="1" u="sng" dirty="0"/>
            </a:br>
            <a:r>
              <a:rPr lang="en-US" b="1" u="sng" dirty="0"/>
              <a:t>UNIT WEIGHT AND ROLL SIZE RANGE</a:t>
            </a:r>
            <a:br>
              <a:rPr lang="en-US" b="1" u="sng" dirty="0"/>
            </a:br>
            <a:r>
              <a:rPr lang="en-US" b="1" dirty="0"/>
              <a:t>	</a:t>
            </a:r>
            <a:r>
              <a:rPr lang="en-US" b="1" dirty="0">
                <a:solidFill>
                  <a:schemeClr val="tx2">
                    <a:lumMod val="50000"/>
                  </a:schemeClr>
                </a:solidFill>
              </a:rPr>
              <a:t>&gt; UNIT WEIGHT: </a:t>
            </a:r>
            <a:r>
              <a:rPr lang="en-US" sz="3100" b="1" dirty="0">
                <a:solidFill>
                  <a:schemeClr val="tx2">
                    <a:lumMod val="50000"/>
                  </a:schemeClr>
                </a:solidFill>
              </a:rPr>
              <a:t>500 - 700 g/m2</a:t>
            </a:r>
            <a:br>
              <a:rPr lang="en-US" b="1" dirty="0">
                <a:solidFill>
                  <a:schemeClr val="tx2">
                    <a:lumMod val="50000"/>
                  </a:schemeClr>
                </a:solidFill>
              </a:rPr>
            </a:br>
            <a:r>
              <a:rPr lang="en-US" b="1" dirty="0">
                <a:solidFill>
                  <a:schemeClr val="tx2">
                    <a:lumMod val="50000"/>
                  </a:schemeClr>
                </a:solidFill>
              </a:rPr>
              <a:t>	&gt; ROLL SIZE: </a:t>
            </a:r>
            <a:r>
              <a:rPr lang="en-US" sz="3100" b="1" dirty="0">
                <a:solidFill>
                  <a:schemeClr val="tx2">
                    <a:lumMod val="50000"/>
                  </a:schemeClr>
                </a:solidFill>
              </a:rPr>
              <a:t>max roll width 5 Meter</a:t>
            </a:r>
            <a:br>
              <a:rPr lang="en-IN" b="1" u="sng" dirty="0">
                <a:solidFill>
                  <a:schemeClr val="bg1"/>
                </a:solidFill>
              </a:rPr>
            </a:br>
            <a:br>
              <a:rPr lang="en-IN" dirty="0"/>
            </a:br>
            <a:br>
              <a:rPr lang="en-IN" dirty="0"/>
            </a:br>
            <a:endParaRPr lang="en-IN" dirty="0">
              <a:ln w="22225">
                <a:noFill/>
                <a:prstDash val="solid"/>
              </a:ln>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0F3F72B-6EB3-0FB5-7ECA-8CCC910A9C81}"/>
              </a:ext>
            </a:extLst>
          </p:cNvPr>
          <p:cNvSpPr txBox="1"/>
          <p:nvPr/>
        </p:nvSpPr>
        <p:spPr>
          <a:xfrm>
            <a:off x="685173" y="2194560"/>
            <a:ext cx="7117707" cy="646331"/>
          </a:xfrm>
          <a:prstGeom prst="rect">
            <a:avLst/>
          </a:prstGeom>
          <a:noFill/>
        </p:spPr>
        <p:txBody>
          <a:bodyPr wrap="square" rtlCol="0">
            <a:spAutoFit/>
          </a:bodyPr>
          <a:lstStyle/>
          <a:p>
            <a:r>
              <a:rPr lang="en-IN" sz="3600" b="1" u="sng" dirty="0">
                <a:latin typeface="Arial" panose="020B0604020202020204" pitchFamily="34" charset="0"/>
                <a:cs typeface="Arial" panose="020B0604020202020204" pitchFamily="34" charset="0"/>
              </a:rPr>
              <a:t>QUALITY CONTROL</a:t>
            </a:r>
            <a:endParaRPr lang="en-IN"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2F1A914-58FF-87E2-71E3-F5603D92FF43}"/>
              </a:ext>
            </a:extLst>
          </p:cNvPr>
          <p:cNvSpPr txBox="1"/>
          <p:nvPr/>
        </p:nvSpPr>
        <p:spPr>
          <a:xfrm>
            <a:off x="965200" y="2915920"/>
            <a:ext cx="10556240" cy="830997"/>
          </a:xfrm>
          <a:prstGeom prst="rect">
            <a:avLst/>
          </a:prstGeom>
          <a:noFill/>
        </p:spPr>
        <p:txBody>
          <a:bodyPr wrap="square" rtlCol="0">
            <a:spAutoFit/>
          </a:bodyPr>
          <a:lstStyle/>
          <a:p>
            <a:r>
              <a:rPr lang="en-IN" sz="2400" b="1" cap="none" dirty="0">
                <a:ln w="22225">
                  <a:noFill/>
                  <a:prstDash val="solid"/>
                </a:ln>
                <a:solidFill>
                  <a:schemeClr val="tx2">
                    <a:lumMod val="50000"/>
                  </a:schemeClr>
                </a:solidFill>
                <a:latin typeface="Arial" panose="020B0604020202020204" pitchFamily="34" charset="0"/>
                <a:cs typeface="Arial" panose="020B0604020202020204" pitchFamily="34" charset="0"/>
              </a:rPr>
              <a:t>I</a:t>
            </a:r>
            <a:r>
              <a:rPr lang="en-US" sz="2400" b="1" i="0" cap="none" dirty="0">
                <a:ln w="22225">
                  <a:noFill/>
                  <a:prstDash val="solid"/>
                </a:ln>
                <a:solidFill>
                  <a:schemeClr val="tx2">
                    <a:lumMod val="50000"/>
                  </a:schemeClr>
                </a:solidFill>
                <a:latin typeface="Arial" panose="020B0604020202020204" pitchFamily="34" charset="0"/>
                <a:cs typeface="Arial" panose="020B0604020202020204" pitchFamily="34" charset="0"/>
              </a:rPr>
              <a:t>n our internal laboratory the mechanical and hydraulic characteristics of the final product are tested, as well as the quality of the </a:t>
            </a:r>
            <a:r>
              <a:rPr lang="en-US" sz="2400" b="1" i="0" cap="none" dirty="0" err="1">
                <a:ln w="22225">
                  <a:noFill/>
                  <a:prstDash val="solid"/>
                </a:ln>
                <a:solidFill>
                  <a:schemeClr val="tx2">
                    <a:lumMod val="50000"/>
                  </a:schemeClr>
                </a:solidFill>
                <a:latin typeface="Arial" panose="020B0604020202020204" pitchFamily="34" charset="0"/>
                <a:cs typeface="Arial" panose="020B0604020202020204" pitchFamily="34" charset="0"/>
              </a:rPr>
              <a:t>fibre</a:t>
            </a:r>
            <a:r>
              <a:rPr lang="en-US" sz="2400" b="1" i="0" cap="none" dirty="0">
                <a:ln w="22225">
                  <a:noFill/>
                  <a:prstDash val="solid"/>
                </a:ln>
                <a:solidFill>
                  <a:schemeClr val="tx2">
                    <a:lumMod val="50000"/>
                  </a:schemeClr>
                </a:solidFill>
                <a:latin typeface="Arial" panose="020B0604020202020204" pitchFamily="34" charset="0"/>
                <a:cs typeface="Arial" panose="020B0604020202020204" pitchFamily="34" charset="0"/>
              </a:rPr>
              <a:t>.</a:t>
            </a:r>
            <a:endParaRPr lang="en-IN" sz="2400" dirty="0">
              <a:solidFill>
                <a:schemeClr val="tx2">
                  <a:lumMod val="50000"/>
                </a:schemeClr>
              </a:solidFill>
            </a:endParaRPr>
          </a:p>
        </p:txBody>
      </p:sp>
      <p:sp>
        <p:nvSpPr>
          <p:cNvPr id="6" name="Title 1">
            <a:extLst>
              <a:ext uri="{FF2B5EF4-FFF2-40B4-BE49-F238E27FC236}">
                <a16:creationId xmlns:a16="http://schemas.microsoft.com/office/drawing/2014/main" id="{7D7D72A6-90AA-BDA6-6564-2665146DE044}"/>
              </a:ext>
            </a:extLst>
          </p:cNvPr>
          <p:cNvSpPr txBox="1">
            <a:spLocks/>
          </p:cNvSpPr>
          <p:nvPr/>
        </p:nvSpPr>
        <p:spPr>
          <a:xfrm>
            <a:off x="685801" y="3677921"/>
            <a:ext cx="10131425" cy="8636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b="1" dirty="0">
                <a:latin typeface="Arial" panose="020B0604020202020204" pitchFamily="34" charset="0"/>
                <a:cs typeface="Arial" panose="020B0604020202020204" pitchFamily="34" charset="0"/>
              </a:rPr>
              <a:t>CERTIFICATIONS:</a:t>
            </a:r>
          </a:p>
        </p:txBody>
      </p:sp>
      <p:sp>
        <p:nvSpPr>
          <p:cNvPr id="7" name="TextBox 6">
            <a:extLst>
              <a:ext uri="{FF2B5EF4-FFF2-40B4-BE49-F238E27FC236}">
                <a16:creationId xmlns:a16="http://schemas.microsoft.com/office/drawing/2014/main" id="{3EC55D1E-637E-71AD-F891-800584D7F771}"/>
              </a:ext>
            </a:extLst>
          </p:cNvPr>
          <p:cNvSpPr txBox="1"/>
          <p:nvPr/>
        </p:nvSpPr>
        <p:spPr>
          <a:xfrm>
            <a:off x="933027" y="4426374"/>
            <a:ext cx="8466666" cy="1709571"/>
          </a:xfrm>
          <a:prstGeom prst="rect">
            <a:avLst/>
          </a:prstGeom>
          <a:noFill/>
        </p:spPr>
        <p:txBody>
          <a:bodyPr wrap="square" rtlCol="0">
            <a:spAutoFit/>
          </a:bodyPr>
          <a:lstStyle/>
          <a:p>
            <a:pPr marL="285750" indent="-285750" algn="l">
              <a:lnSpc>
                <a:spcPct val="150000"/>
              </a:lnSpc>
              <a:buFont typeface="Wingdings" panose="05000000000000000000" pitchFamily="2" charset="2"/>
              <a:buChar char="Ø"/>
            </a:pPr>
            <a:r>
              <a:rPr lang="en-IN" b="1" dirty="0">
                <a:solidFill>
                  <a:schemeClr val="tx2">
                    <a:lumMod val="50000"/>
                  </a:schemeClr>
                </a:solidFill>
                <a:latin typeface="Open Sans" panose="020B0604020202020204" pitchFamily="34" charset="0"/>
              </a:rPr>
              <a:t> </a:t>
            </a:r>
            <a:r>
              <a:rPr lang="en-IN" b="1" dirty="0">
                <a:solidFill>
                  <a:schemeClr val="tx2">
                    <a:lumMod val="50000"/>
                  </a:schemeClr>
                </a:solidFill>
              </a:rPr>
              <a:t>ISO 9001:2015</a:t>
            </a:r>
            <a:endParaRPr lang="en-IN" b="1" dirty="0">
              <a:solidFill>
                <a:schemeClr val="tx2">
                  <a:lumMod val="50000"/>
                </a:schemeClr>
              </a:solidFill>
              <a:latin typeface="Open Sans" panose="020B0604020202020204" pitchFamily="34" charset="0"/>
            </a:endParaRPr>
          </a:p>
          <a:p>
            <a:pPr marL="285750" indent="-285750" algn="l">
              <a:lnSpc>
                <a:spcPct val="150000"/>
              </a:lnSpc>
              <a:buFont typeface="Wingdings" panose="05000000000000000000" pitchFamily="2" charset="2"/>
              <a:buChar char="Ø"/>
            </a:pPr>
            <a:r>
              <a:rPr lang="en-IN" b="1" dirty="0">
                <a:solidFill>
                  <a:schemeClr val="tx2">
                    <a:lumMod val="50000"/>
                  </a:schemeClr>
                </a:solidFill>
                <a:latin typeface="Open Sans" panose="020B0604020202020204" pitchFamily="34" charset="0"/>
              </a:rPr>
              <a:t> </a:t>
            </a:r>
            <a:r>
              <a:rPr lang="en-IN" b="1" dirty="0">
                <a:solidFill>
                  <a:schemeClr val="tx2">
                    <a:lumMod val="50000"/>
                  </a:schemeClr>
                </a:solidFill>
              </a:rPr>
              <a:t>ISO 45001:2018 </a:t>
            </a:r>
          </a:p>
          <a:p>
            <a:pPr marL="285750" indent="-285750" algn="l">
              <a:lnSpc>
                <a:spcPct val="150000"/>
              </a:lnSpc>
              <a:buFont typeface="Wingdings" panose="05000000000000000000" pitchFamily="2" charset="2"/>
              <a:buChar char="Ø"/>
            </a:pPr>
            <a:r>
              <a:rPr lang="en-IN" b="1" dirty="0">
                <a:solidFill>
                  <a:schemeClr val="tx2">
                    <a:lumMod val="50000"/>
                  </a:schemeClr>
                </a:solidFill>
                <a:latin typeface="Open Sans" panose="020B0604020202020204" pitchFamily="34" charset="0"/>
              </a:rPr>
              <a:t> </a:t>
            </a:r>
            <a:r>
              <a:rPr lang="en-IN" b="1" dirty="0">
                <a:solidFill>
                  <a:schemeClr val="tx2">
                    <a:lumMod val="50000"/>
                  </a:schemeClr>
                </a:solidFill>
              </a:rPr>
              <a:t>ISO 14001:2015</a:t>
            </a:r>
            <a:r>
              <a:rPr lang="en-IN" b="1" dirty="0">
                <a:solidFill>
                  <a:schemeClr val="tx2">
                    <a:lumMod val="50000"/>
                  </a:schemeClr>
                </a:solidFill>
                <a:latin typeface="Open Sans" panose="020B0604020202020204" pitchFamily="34" charset="0"/>
              </a:rPr>
              <a:t> </a:t>
            </a:r>
          </a:p>
          <a:p>
            <a:pPr marL="285750" indent="-285750" algn="l">
              <a:lnSpc>
                <a:spcPct val="150000"/>
              </a:lnSpc>
              <a:buFont typeface="Wingdings" panose="05000000000000000000" pitchFamily="2" charset="2"/>
              <a:buChar char="Ø"/>
            </a:pPr>
            <a:r>
              <a:rPr lang="en-IN" b="1" dirty="0">
                <a:solidFill>
                  <a:schemeClr val="tx2">
                    <a:lumMod val="50000"/>
                  </a:schemeClr>
                </a:solidFill>
                <a:latin typeface="Open Sans" panose="020B0604020202020204" pitchFamily="34" charset="0"/>
              </a:rPr>
              <a:t> CE (</a:t>
            </a:r>
            <a:r>
              <a:rPr lang="en-IN" b="1" dirty="0">
                <a:solidFill>
                  <a:schemeClr val="tx2">
                    <a:lumMod val="50000"/>
                  </a:schemeClr>
                </a:solidFill>
              </a:rPr>
              <a:t>Certificate of Compliance)</a:t>
            </a:r>
          </a:p>
        </p:txBody>
      </p:sp>
    </p:spTree>
    <p:extLst>
      <p:ext uri="{BB962C8B-B14F-4D97-AF65-F5344CB8AC3E}">
        <p14:creationId xmlns:p14="http://schemas.microsoft.com/office/powerpoint/2010/main" val="413976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195D-6C2A-C67B-6310-2BFAC0422C1F}"/>
              </a:ext>
            </a:extLst>
          </p:cNvPr>
          <p:cNvSpPr>
            <a:spLocks noGrp="1"/>
          </p:cNvSpPr>
          <p:nvPr>
            <p:ph type="title"/>
          </p:nvPr>
        </p:nvSpPr>
        <p:spPr>
          <a:xfrm>
            <a:off x="685801" y="1219200"/>
            <a:ext cx="10131425" cy="1456267"/>
          </a:xfrm>
        </p:spPr>
        <p:txBody>
          <a:bodyPr anchor="t" anchorCtr="1">
            <a:normAutofit/>
          </a:bodyPr>
          <a:lstStyle/>
          <a:p>
            <a:r>
              <a:rPr lang="en-IN" dirty="0">
                <a:latin typeface="Arial" panose="020B0604020202020204" pitchFamily="34" charset="0"/>
                <a:cs typeface="Arial" panose="020B0604020202020204" pitchFamily="34" charset="0"/>
              </a:rPr>
              <a:t>PROTECTION</a:t>
            </a:r>
          </a:p>
        </p:txBody>
      </p:sp>
      <p:sp>
        <p:nvSpPr>
          <p:cNvPr id="3" name="TextBox 2">
            <a:extLst>
              <a:ext uri="{FF2B5EF4-FFF2-40B4-BE49-F238E27FC236}">
                <a16:creationId xmlns:a16="http://schemas.microsoft.com/office/drawing/2014/main" id="{DB9AD03C-F128-67F1-C44A-7FD9AE1BFF64}"/>
              </a:ext>
            </a:extLst>
          </p:cNvPr>
          <p:cNvSpPr txBox="1"/>
          <p:nvPr/>
        </p:nvSpPr>
        <p:spPr>
          <a:xfrm>
            <a:off x="3154680" y="1889760"/>
            <a:ext cx="7872984" cy="1754326"/>
          </a:xfrm>
          <a:prstGeom prst="rect">
            <a:avLst/>
          </a:prstGeom>
          <a:noFill/>
        </p:spPr>
        <p:txBody>
          <a:bodyPr wrap="square" rtlCol="0">
            <a:spAutoFit/>
          </a:bodyPr>
          <a:lstStyle/>
          <a:p>
            <a:r>
              <a:rPr lang="en-US" b="0" i="0" dirty="0">
                <a:solidFill>
                  <a:srgbClr val="8E8E8E"/>
                </a:solidFill>
                <a:effectLst/>
                <a:latin typeface="Open Sans" panose="020B0604020202020204" pitchFamily="34" charset="0"/>
              </a:rPr>
              <a:t>The surface of some works or elements which should guarantee a perfect waterproof, must be successfully protected from mechanical damage caused by the contact with natural or artificial elements. Manas Geotextiles and PVC Geomembrane are used to protect waterproofing systems in tunnels, waste reservoirs, basins, canals, and can be installed in building constructions.  </a:t>
            </a:r>
            <a:endParaRPr lang="en-IN" dirty="0"/>
          </a:p>
        </p:txBody>
      </p:sp>
      <p:pic>
        <p:nvPicPr>
          <p:cNvPr id="1026" name="Picture 2">
            <a:extLst>
              <a:ext uri="{FF2B5EF4-FFF2-40B4-BE49-F238E27FC236}">
                <a16:creationId xmlns:a16="http://schemas.microsoft.com/office/drawing/2014/main" id="{B506173D-3BCC-3E50-275C-D7BB345F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84" y="1380046"/>
            <a:ext cx="2546858" cy="23149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292AF47-0A71-12D3-B48F-4F1A105E9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 y="4028232"/>
            <a:ext cx="2546858" cy="25053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F1BCE4-EA2C-5DE1-CABB-91720B71EE14}"/>
              </a:ext>
            </a:extLst>
          </p:cNvPr>
          <p:cNvSpPr txBox="1"/>
          <p:nvPr/>
        </p:nvSpPr>
        <p:spPr>
          <a:xfrm>
            <a:off x="3383280" y="4680712"/>
            <a:ext cx="7351776" cy="1477328"/>
          </a:xfrm>
          <a:prstGeom prst="rect">
            <a:avLst/>
          </a:prstGeom>
          <a:noFill/>
        </p:spPr>
        <p:txBody>
          <a:bodyPr wrap="square" rtlCol="0">
            <a:spAutoFit/>
          </a:bodyPr>
          <a:lstStyle/>
          <a:p>
            <a:r>
              <a:rPr lang="en-US" b="0" i="0" dirty="0">
                <a:solidFill>
                  <a:srgbClr val="8E8E8E"/>
                </a:solidFill>
                <a:effectLst/>
                <a:latin typeface="Open Sans" panose="020B0604020202020204" pitchFamily="34" charset="0"/>
              </a:rPr>
              <a:t>The drainage capacity of geotextiles means the chance to carry along its plane the water collected from the ground or from other materials in contact. A typical example is the drainage in underground works and drainage systems in tunnels or in waste disposals.</a:t>
            </a:r>
            <a:endParaRPr lang="en-IN" dirty="0"/>
          </a:p>
        </p:txBody>
      </p:sp>
      <p:sp>
        <p:nvSpPr>
          <p:cNvPr id="6" name="TextBox 5">
            <a:extLst>
              <a:ext uri="{FF2B5EF4-FFF2-40B4-BE49-F238E27FC236}">
                <a16:creationId xmlns:a16="http://schemas.microsoft.com/office/drawing/2014/main" id="{4DCD9350-DB5C-044E-804C-7848121E783B}"/>
              </a:ext>
            </a:extLst>
          </p:cNvPr>
          <p:cNvSpPr txBox="1"/>
          <p:nvPr/>
        </p:nvSpPr>
        <p:spPr>
          <a:xfrm>
            <a:off x="4114800" y="3912616"/>
            <a:ext cx="4334256" cy="923330"/>
          </a:xfrm>
          <a:prstGeom prst="rect">
            <a:avLst/>
          </a:prstGeom>
          <a:noFill/>
        </p:spPr>
        <p:txBody>
          <a:bodyPr wrap="square" rtlCol="0">
            <a:spAutoFit/>
          </a:bodyPr>
          <a:lstStyle/>
          <a:p>
            <a:r>
              <a:rPr lang="en-IN" sz="3600" b="1" i="0" dirty="0">
                <a:solidFill>
                  <a:srgbClr val="FFFFFF"/>
                </a:solidFill>
                <a:effectLst/>
                <a:latin typeface="Arial" panose="020B0604020202020204" pitchFamily="34" charset="0"/>
                <a:cs typeface="Arial" panose="020B0604020202020204" pitchFamily="34" charset="0"/>
              </a:rPr>
              <a:t>DRAINAGE</a:t>
            </a:r>
            <a:endParaRPr lang="en-IN" sz="3600" b="0" i="0" dirty="0">
              <a:solidFill>
                <a:srgbClr val="8E8E8E"/>
              </a:solidFill>
              <a:effectLst/>
              <a:latin typeface="Arial" panose="020B0604020202020204" pitchFamily="34" charset="0"/>
              <a:cs typeface="Arial" panose="020B0604020202020204" pitchFamily="34" charset="0"/>
            </a:endParaRPr>
          </a:p>
          <a:p>
            <a:endParaRPr lang="en-IN" dirty="0"/>
          </a:p>
        </p:txBody>
      </p:sp>
      <p:sp>
        <p:nvSpPr>
          <p:cNvPr id="4" name="TextBox 3">
            <a:extLst>
              <a:ext uri="{FF2B5EF4-FFF2-40B4-BE49-F238E27FC236}">
                <a16:creationId xmlns:a16="http://schemas.microsoft.com/office/drawing/2014/main" id="{0CF621BB-6EA9-202C-FAF4-C25A89029A22}"/>
              </a:ext>
            </a:extLst>
          </p:cNvPr>
          <p:cNvSpPr txBox="1"/>
          <p:nvPr/>
        </p:nvSpPr>
        <p:spPr>
          <a:xfrm>
            <a:off x="3616960" y="0"/>
            <a:ext cx="5090160" cy="707886"/>
          </a:xfrm>
          <a:prstGeom prst="rect">
            <a:avLst/>
          </a:prstGeom>
          <a:noFill/>
        </p:spPr>
        <p:txBody>
          <a:bodyPr wrap="square" rtlCol="0">
            <a:spAutoFit/>
          </a:bodyPr>
          <a:lstStyle/>
          <a:p>
            <a:r>
              <a:rPr lang="en-IN" sz="4000" b="0" i="0" u="sng" cap="all" dirty="0">
                <a:effectLst/>
                <a:latin typeface="Arial" panose="020B0604020202020204" pitchFamily="34" charset="0"/>
                <a:cs typeface="Arial" panose="020B0604020202020204" pitchFamily="34" charset="0"/>
              </a:rPr>
              <a:t>FUNCTIONS:</a:t>
            </a:r>
          </a:p>
        </p:txBody>
      </p:sp>
    </p:spTree>
    <p:extLst>
      <p:ext uri="{BB962C8B-B14F-4D97-AF65-F5344CB8AC3E}">
        <p14:creationId xmlns:p14="http://schemas.microsoft.com/office/powerpoint/2010/main" val="116997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E54D-9E87-21D8-89DD-94EF6B9FAF77}"/>
              </a:ext>
            </a:extLst>
          </p:cNvPr>
          <p:cNvSpPr>
            <a:spLocks noGrp="1"/>
          </p:cNvSpPr>
          <p:nvPr>
            <p:ph type="title"/>
          </p:nvPr>
        </p:nvSpPr>
        <p:spPr>
          <a:xfrm>
            <a:off x="211455" y="433493"/>
            <a:ext cx="10131425" cy="1456267"/>
          </a:xfrm>
        </p:spPr>
        <p:txBody>
          <a:bodyPr>
            <a:normAutofit fontScale="90000"/>
          </a:bodyPr>
          <a:lstStyle/>
          <a:p>
            <a:pPr algn="ctr"/>
            <a:r>
              <a:rPr lang="en-IN" b="1" dirty="0">
                <a:effectLst/>
                <a:latin typeface="Baskerville Old Face" panose="02020602080505020303" pitchFamily="18" charset="0"/>
                <a:ea typeface="Calibri" panose="020F0502020204030204" pitchFamily="34" charset="0"/>
                <a:cs typeface="Times New Roman" panose="02020603050405020304" pitchFamily="18" charset="0"/>
              </a:rPr>
              <a:t>PVC geo Membrane for Waterproofing</a:t>
            </a:r>
            <a:br>
              <a:rPr lang="en-IN" b="1" dirty="0">
                <a:effectLst/>
                <a:latin typeface="Baskerville Old Face" panose="02020602080505020303" pitchFamily="18" charset="0"/>
                <a:ea typeface="Calibri" panose="020F0502020204030204" pitchFamily="34" charset="0"/>
                <a:cs typeface="Times New Roman" panose="02020603050405020304" pitchFamily="18" charset="0"/>
              </a:rPr>
            </a:br>
            <a:endParaRPr lang="en-IN" b="1" dirty="0">
              <a:latin typeface="Baskerville Old Face" panose="02020602080505020303" pitchFamily="18" charset="0"/>
            </a:endParaRPr>
          </a:p>
        </p:txBody>
      </p:sp>
      <p:sp>
        <p:nvSpPr>
          <p:cNvPr id="3" name="TextBox 2">
            <a:extLst>
              <a:ext uri="{FF2B5EF4-FFF2-40B4-BE49-F238E27FC236}">
                <a16:creationId xmlns:a16="http://schemas.microsoft.com/office/drawing/2014/main" id="{5DEEA559-B5BF-2AE1-7024-BDD5BD8E6A74}"/>
              </a:ext>
            </a:extLst>
          </p:cNvPr>
          <p:cNvSpPr txBox="1"/>
          <p:nvPr/>
        </p:nvSpPr>
        <p:spPr>
          <a:xfrm>
            <a:off x="211455" y="1557334"/>
            <a:ext cx="7578297" cy="3172022"/>
          </a:xfrm>
          <a:prstGeom prst="rect">
            <a:avLst/>
          </a:prstGeom>
          <a:noFill/>
        </p:spPr>
        <p:txBody>
          <a:bodyPr wrap="square" rtlCol="0">
            <a:spAutoFit/>
          </a:bodyPr>
          <a:lstStyle/>
          <a:p>
            <a:pPr marL="0" marR="0" algn="just">
              <a:lnSpc>
                <a:spcPct val="107000"/>
              </a:lnSpc>
              <a:spcBef>
                <a:spcPts val="0"/>
              </a:spcBef>
              <a:spcAft>
                <a:spcPts val="800"/>
              </a:spcAft>
            </a:pPr>
            <a:r>
              <a:rPr lang="en-IN" sz="22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PVC waterproofing membrane (PVC = Polyvinyl Chloride) is a single-ply sheet requiring only one layer of the membrane.  PVC membranes have a wide range of benefits for tunnels, the most important being saving thousands in remediation, repairs, maintenance, or replacement over the expected lifespan of the project.</a:t>
            </a:r>
          </a:p>
          <a:p>
            <a:pPr marL="0" marR="0" algn="just">
              <a:lnSpc>
                <a:spcPct val="107000"/>
              </a:lnSpc>
              <a:spcBef>
                <a:spcPts val="0"/>
              </a:spcBef>
              <a:spcAft>
                <a:spcPts val="800"/>
              </a:spcAft>
            </a:pPr>
            <a:r>
              <a:rPr lang="en-IN" sz="2200" dirty="0">
                <a:effectLst/>
                <a:latin typeface="Arial" panose="020B0604020202020204" pitchFamily="34" charset="0"/>
                <a:ea typeface="Calibri" panose="020F0502020204030204" pitchFamily="34" charset="0"/>
                <a:cs typeface="Arial" panose="020B0604020202020204" pitchFamily="34" charset="0"/>
              </a:rPr>
              <a:t> </a:t>
            </a:r>
          </a:p>
          <a:p>
            <a:pPr algn="just"/>
            <a:endParaRPr lang="en-IN"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3021263-D220-0C10-5BA2-6E2458248227}"/>
              </a:ext>
            </a:extLst>
          </p:cNvPr>
          <p:cNvPicPr>
            <a:picLocks noChangeAspect="1"/>
          </p:cNvPicPr>
          <p:nvPr/>
        </p:nvPicPr>
        <p:blipFill>
          <a:blip r:embed="rId2"/>
          <a:stretch>
            <a:fillRect/>
          </a:stretch>
        </p:blipFill>
        <p:spPr>
          <a:xfrm>
            <a:off x="7877805" y="1283014"/>
            <a:ext cx="4314195" cy="2984186"/>
          </a:xfrm>
          <a:prstGeom prst="rect">
            <a:avLst/>
          </a:prstGeom>
        </p:spPr>
      </p:pic>
      <p:sp>
        <p:nvSpPr>
          <p:cNvPr id="6" name="TextBox 5">
            <a:extLst>
              <a:ext uri="{FF2B5EF4-FFF2-40B4-BE49-F238E27FC236}">
                <a16:creationId xmlns:a16="http://schemas.microsoft.com/office/drawing/2014/main" id="{4D60A315-8F1D-765D-232D-A5C0757A9FC9}"/>
              </a:ext>
            </a:extLst>
          </p:cNvPr>
          <p:cNvSpPr txBox="1"/>
          <p:nvPr/>
        </p:nvSpPr>
        <p:spPr>
          <a:xfrm>
            <a:off x="213360" y="4541520"/>
            <a:ext cx="11551920" cy="2447465"/>
          </a:xfrm>
          <a:prstGeom prst="rect">
            <a:avLst/>
          </a:prstGeom>
          <a:noFill/>
        </p:spPr>
        <p:txBody>
          <a:bodyPr wrap="square" rtlCol="0">
            <a:spAutoFit/>
          </a:bodyPr>
          <a:lstStyle/>
          <a:p>
            <a:pPr marL="0" marR="0" algn="just">
              <a:lnSpc>
                <a:spcPct val="107000"/>
              </a:lnSpc>
              <a:spcBef>
                <a:spcPts val="0"/>
              </a:spcBef>
              <a:spcAft>
                <a:spcPts val="800"/>
              </a:spcAft>
            </a:pPr>
            <a:r>
              <a:rPr lang="en-IN" sz="2200" dirty="0">
                <a:effectLst/>
                <a:latin typeface="Arial" panose="020B0604020202020204" pitchFamily="34" charset="0"/>
                <a:ea typeface="Calibri" panose="020F0502020204030204" pitchFamily="34" charset="0"/>
                <a:cs typeface="Arial" panose="020B0604020202020204" pitchFamily="34" charset="0"/>
              </a:rPr>
              <a:t>We have setup a new PVC Membrane plant after working in tunnel industry closely 6 years. We are using a constant formula &amp; those that are supplied from Europe are governed by strict guidelines as to the chemical composition, formulation etc.</a:t>
            </a:r>
          </a:p>
          <a:p>
            <a:pPr marL="0" marR="0" algn="just">
              <a:lnSpc>
                <a:spcPct val="107000"/>
              </a:lnSpc>
              <a:spcBef>
                <a:spcPts val="0"/>
              </a:spcBef>
              <a:spcAft>
                <a:spcPts val="800"/>
              </a:spcAft>
            </a:pPr>
            <a:r>
              <a:rPr lang="en-IN" sz="2200" dirty="0">
                <a:effectLst/>
                <a:latin typeface="Arial" panose="020B0604020202020204" pitchFamily="34" charset="0"/>
                <a:ea typeface="Calibri" panose="020F0502020204030204" pitchFamily="34" charset="0"/>
                <a:cs typeface="Arial" panose="020B0604020202020204" pitchFamily="34" charset="0"/>
              </a:rPr>
              <a:t>Our  PVC sheet membranes are manufactured using superior raw materials chosen for strength and durability, giving PVC waterproofing membranes a very long service life.</a:t>
            </a:r>
          </a:p>
          <a:p>
            <a:pPr algn="just"/>
            <a:endParaRPr lang="en-IN"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85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C3D9-648A-45E2-37F5-F29AF3B072C5}"/>
              </a:ext>
            </a:extLst>
          </p:cNvPr>
          <p:cNvSpPr>
            <a:spLocks noGrp="1"/>
          </p:cNvSpPr>
          <p:nvPr>
            <p:ph type="title"/>
          </p:nvPr>
        </p:nvSpPr>
        <p:spPr>
          <a:xfrm>
            <a:off x="685801" y="609601"/>
            <a:ext cx="10131425" cy="822960"/>
          </a:xfrm>
        </p:spPr>
        <p:txBody>
          <a:bodyPr>
            <a:normAutofit/>
          </a:bodyPr>
          <a:lstStyle/>
          <a:p>
            <a:pPr algn="ctr"/>
            <a:r>
              <a:rPr lang="en-IN" sz="2800" b="1" kern="1800" dirty="0">
                <a:solidFill>
                  <a:srgbClr val="000000"/>
                </a:solidFill>
                <a:effectLst/>
                <a:highlight>
                  <a:srgbClr val="C0C0C0"/>
                </a:highlight>
                <a:latin typeface="PT Sans" panose="020B0503020203020204" pitchFamily="34" charset="0"/>
                <a:ea typeface="Times New Roman" panose="02020603050405020304" pitchFamily="18" charset="0"/>
                <a:cs typeface="Times New Roman" panose="02020603050405020304" pitchFamily="18" charset="0"/>
              </a:rPr>
              <a:t>Underground method of tunnel construction</a:t>
            </a:r>
            <a:endParaRPr lang="en-IN" sz="2800" dirty="0">
              <a:highlight>
                <a:srgbClr val="C0C0C0"/>
              </a:highlight>
            </a:endParaRPr>
          </a:p>
        </p:txBody>
      </p:sp>
      <p:pic>
        <p:nvPicPr>
          <p:cNvPr id="20" name="Picture 19" descr="Underground method of tunnel construction">
            <a:extLst>
              <a:ext uri="{FF2B5EF4-FFF2-40B4-BE49-F238E27FC236}">
                <a16:creationId xmlns:a16="http://schemas.microsoft.com/office/drawing/2014/main" id="{6DCC275F-3F3B-702A-046B-786B2560EF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160" y="4343686"/>
            <a:ext cx="3051097" cy="2350770"/>
          </a:xfrm>
          <a:prstGeom prst="rect">
            <a:avLst/>
          </a:prstGeom>
          <a:noFill/>
          <a:ln>
            <a:noFill/>
          </a:ln>
        </p:spPr>
      </p:pic>
      <p:sp>
        <p:nvSpPr>
          <p:cNvPr id="21" name="TextBox 20">
            <a:extLst>
              <a:ext uri="{FF2B5EF4-FFF2-40B4-BE49-F238E27FC236}">
                <a16:creationId xmlns:a16="http://schemas.microsoft.com/office/drawing/2014/main" id="{7ABA4C43-1E83-CDAC-7D1D-1A69EA7C55DF}"/>
              </a:ext>
            </a:extLst>
          </p:cNvPr>
          <p:cNvSpPr txBox="1"/>
          <p:nvPr/>
        </p:nvSpPr>
        <p:spPr>
          <a:xfrm>
            <a:off x="772160" y="1595120"/>
            <a:ext cx="10363200" cy="2910540"/>
          </a:xfrm>
          <a:prstGeom prst="rect">
            <a:avLst/>
          </a:prstGeom>
          <a:noFill/>
        </p:spPr>
        <p:txBody>
          <a:bodyPr wrap="square" rtlCol="0">
            <a:spAutoFit/>
          </a:bodyPr>
          <a:lstStyle/>
          <a:p>
            <a:pPr marL="0" marR="0" algn="just">
              <a:lnSpc>
                <a:spcPct val="107000"/>
              </a:lnSpc>
              <a:spcBef>
                <a:spcPts val="0"/>
              </a:spcBef>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Providing PVC sheet membrane products are installed correctly, they will provide long term waterproofing protection. </a:t>
            </a:r>
            <a:r>
              <a:rPr lang="en-IN" sz="2000" dirty="0">
                <a:effectLst/>
                <a:latin typeface="proximanovalight"/>
                <a:ea typeface="Calibri" panose="020F0502020204030204" pitchFamily="34" charset="0"/>
                <a:cs typeface="Times New Roman" panose="02020603050405020304" pitchFamily="18" charset="0"/>
              </a:rPr>
              <a:t>PVC membranes don’t need any curing time to become waterproof and their thickness will always be consistent throughout the entire application. PVC sheet membranes protect structures immediately after their installation and finishes can be applied over them immediately.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IN" sz="2000" dirty="0">
                <a:effectLst/>
                <a:latin typeface="proximanovalight"/>
                <a:ea typeface="Calibri" panose="020F0502020204030204" pitchFamily="34" charset="0"/>
                <a:cs typeface="Times New Roman" panose="02020603050405020304" pitchFamily="18" charset="0"/>
              </a:rPr>
              <a:t>The Manas Membrane has an elongation of over 300% allowing a structure to move without tearing/splitting the membrane and thus maintaining the waterproofing integrity.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2000" dirty="0"/>
          </a:p>
        </p:txBody>
      </p:sp>
      <p:graphicFrame>
        <p:nvGraphicFramePr>
          <p:cNvPr id="22" name="Table 21">
            <a:extLst>
              <a:ext uri="{FF2B5EF4-FFF2-40B4-BE49-F238E27FC236}">
                <a16:creationId xmlns:a16="http://schemas.microsoft.com/office/drawing/2014/main" id="{653580F0-B2CB-FC07-3FBD-224FBEAE61C2}"/>
              </a:ext>
            </a:extLst>
          </p:cNvPr>
          <p:cNvGraphicFramePr>
            <a:graphicFrameLocks noGrp="1"/>
          </p:cNvGraphicFramePr>
          <p:nvPr>
            <p:extLst>
              <p:ext uri="{D42A27DB-BD31-4B8C-83A1-F6EECF244321}">
                <p14:modId xmlns:p14="http://schemas.microsoft.com/office/powerpoint/2010/main" val="577016004"/>
              </p:ext>
            </p:extLst>
          </p:nvPr>
        </p:nvGraphicFramePr>
        <p:xfrm>
          <a:off x="6167120" y="4690110"/>
          <a:ext cx="4968240" cy="1657922"/>
        </p:xfrm>
        <a:graphic>
          <a:graphicData uri="http://schemas.openxmlformats.org/drawingml/2006/table">
            <a:tbl>
              <a:tblPr>
                <a:tableStyleId>{5C22544A-7EE6-4342-B048-85BDC9FD1C3A}</a:tableStyleId>
              </a:tblPr>
              <a:tblGrid>
                <a:gridCol w="822824">
                  <a:extLst>
                    <a:ext uri="{9D8B030D-6E8A-4147-A177-3AD203B41FA5}">
                      <a16:colId xmlns:a16="http://schemas.microsoft.com/office/drawing/2014/main" val="4097896789"/>
                    </a:ext>
                  </a:extLst>
                </a:gridCol>
                <a:gridCol w="4145416">
                  <a:extLst>
                    <a:ext uri="{9D8B030D-6E8A-4147-A177-3AD203B41FA5}">
                      <a16:colId xmlns:a16="http://schemas.microsoft.com/office/drawing/2014/main" val="2756902127"/>
                    </a:ext>
                  </a:extLst>
                </a:gridCol>
              </a:tblGrid>
              <a:tr h="408305">
                <a:tc>
                  <a:txBody>
                    <a:bodyPr/>
                    <a:lstStyle/>
                    <a:p>
                      <a:pPr marL="0" marR="0" algn="r">
                        <a:lnSpc>
                          <a:spcPct val="107000"/>
                        </a:lnSpc>
                        <a:spcBef>
                          <a:spcPts val="0"/>
                        </a:spcBef>
                        <a:spcAft>
                          <a:spcPts val="800"/>
                        </a:spcAft>
                      </a:pPr>
                      <a:r>
                        <a:rPr lang="en-IN" sz="1800">
                          <a:effectLst/>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IN" sz="1800" dirty="0">
                          <a:effectLst/>
                        </a:rPr>
                        <a:t>Concrete foundation, reinforced concrete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2096473"/>
                  </a:ext>
                </a:extLst>
              </a:tr>
              <a:tr h="351790">
                <a:tc>
                  <a:txBody>
                    <a:bodyPr/>
                    <a:lstStyle/>
                    <a:p>
                      <a:pPr marL="0" marR="0" algn="r">
                        <a:lnSpc>
                          <a:spcPct val="107000"/>
                        </a:lnSpc>
                        <a:spcBef>
                          <a:spcPts val="0"/>
                        </a:spcBef>
                        <a:spcAft>
                          <a:spcPts val="8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IN" sz="1800">
                          <a:effectLst/>
                        </a:rPr>
                        <a:t>Drainage layer, geotextile, 500-1000 g/m2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141965"/>
                  </a:ext>
                </a:extLst>
              </a:tr>
              <a:tr h="344805">
                <a:tc>
                  <a:txBody>
                    <a:bodyPr/>
                    <a:lstStyle/>
                    <a:p>
                      <a:pPr marL="0" marR="0" algn="r">
                        <a:lnSpc>
                          <a:spcPct val="107000"/>
                        </a:lnSpc>
                        <a:spcBef>
                          <a:spcPts val="0"/>
                        </a:spcBef>
                        <a:spcAft>
                          <a:spcPts val="8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IN" sz="1800" dirty="0">
                          <a:effectLst/>
                        </a:rPr>
                        <a:t>PVC GEO membrane containing a </a:t>
                      </a:r>
                      <a:r>
                        <a:rPr lang="en-IN" sz="1800" dirty="0" err="1">
                          <a:effectLst/>
                        </a:rPr>
                        <a:t>waterstops</a:t>
                      </a:r>
                      <a:r>
                        <a:rPr lang="en-IN" sz="1800" dirty="0">
                          <a:effectLst/>
                        </a:rPr>
                        <a:t> and injectors system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3441967"/>
                  </a:ext>
                </a:extLst>
              </a:tr>
              <a:tr h="323850">
                <a:tc>
                  <a:txBody>
                    <a:bodyPr/>
                    <a:lstStyle/>
                    <a:p>
                      <a:pPr marL="0" marR="0" algn="r">
                        <a:lnSpc>
                          <a:spcPct val="107000"/>
                        </a:lnSpc>
                        <a:spcBef>
                          <a:spcPts val="0"/>
                        </a:spcBef>
                        <a:spcAft>
                          <a:spcPts val="800"/>
                        </a:spcAft>
                      </a:pPr>
                      <a:r>
                        <a:rPr lang="en-IN" sz="1800">
                          <a:effectLst/>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IN" sz="1800" dirty="0">
                          <a:effectLst/>
                        </a:rPr>
                        <a:t>Main structure, reinforced concrete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2758790"/>
                  </a:ext>
                </a:extLst>
              </a:tr>
            </a:tbl>
          </a:graphicData>
        </a:graphic>
      </p:graphicFrame>
    </p:spTree>
    <p:extLst>
      <p:ext uri="{BB962C8B-B14F-4D97-AF65-F5344CB8AC3E}">
        <p14:creationId xmlns:p14="http://schemas.microsoft.com/office/powerpoint/2010/main" val="123842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4188-6D8E-5C5E-F9E9-615C646D088F}"/>
              </a:ext>
            </a:extLst>
          </p:cNvPr>
          <p:cNvSpPr>
            <a:spLocks noGrp="1"/>
          </p:cNvSpPr>
          <p:nvPr>
            <p:ph type="title"/>
          </p:nvPr>
        </p:nvSpPr>
        <p:spPr>
          <a:xfrm>
            <a:off x="685801" y="162560"/>
            <a:ext cx="10131425" cy="1456267"/>
          </a:xfrm>
        </p:spPr>
        <p:txBody>
          <a:bodyPr>
            <a:normAutofit/>
          </a:bodyPr>
          <a:lstStyle/>
          <a:p>
            <a:pPr algn="ctr"/>
            <a:r>
              <a:rPr lang="en-IN" dirty="0">
                <a:effectLst/>
                <a:latin typeface="Arial" panose="020B0604020202020204" pitchFamily="34" charset="0"/>
                <a:ea typeface="Calibri" panose="020F0502020204030204" pitchFamily="34" charset="0"/>
                <a:cs typeface="Times New Roman" panose="02020603050405020304" pitchFamily="18" charset="0"/>
              </a:rPr>
              <a:t>Application: </a:t>
            </a:r>
            <a:r>
              <a:rPr lang="en-IN" b="1" dirty="0">
                <a:effectLst/>
                <a:latin typeface="Arial" panose="020B0604020202020204" pitchFamily="34" charset="0"/>
                <a:ea typeface="Calibri" panose="020F0502020204030204" pitchFamily="34" charset="0"/>
                <a:cs typeface="Times New Roman" panose="02020603050405020304" pitchFamily="18" charset="0"/>
              </a:rPr>
              <a:t>Cut &amp; COVER Tunnel</a:t>
            </a:r>
            <a:endParaRPr lang="en-IN" dirty="0"/>
          </a:p>
        </p:txBody>
      </p:sp>
      <p:pic>
        <p:nvPicPr>
          <p:cNvPr id="3" name="Picture 2">
            <a:extLst>
              <a:ext uri="{FF2B5EF4-FFF2-40B4-BE49-F238E27FC236}">
                <a16:creationId xmlns:a16="http://schemas.microsoft.com/office/drawing/2014/main" id="{4A8F191C-A898-0302-EECF-8EE3035F5E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863" y="1613535"/>
            <a:ext cx="5262880" cy="3921124"/>
          </a:xfrm>
          <a:prstGeom prst="rect">
            <a:avLst/>
          </a:prstGeom>
          <a:noFill/>
          <a:ln>
            <a:noFill/>
          </a:ln>
        </p:spPr>
      </p:pic>
      <p:grpSp>
        <p:nvGrpSpPr>
          <p:cNvPr id="4" name="Group 3">
            <a:extLst>
              <a:ext uri="{FF2B5EF4-FFF2-40B4-BE49-F238E27FC236}">
                <a16:creationId xmlns:a16="http://schemas.microsoft.com/office/drawing/2014/main" id="{451B3670-A588-A93A-1261-D99AE91E63EF}"/>
              </a:ext>
            </a:extLst>
          </p:cNvPr>
          <p:cNvGrpSpPr/>
          <p:nvPr/>
        </p:nvGrpSpPr>
        <p:grpSpPr>
          <a:xfrm>
            <a:off x="5789294" y="1613535"/>
            <a:ext cx="6301106" cy="3973195"/>
            <a:chOff x="0" y="0"/>
            <a:chExt cx="6301643" cy="3973195"/>
          </a:xfrm>
        </p:grpSpPr>
        <p:pic>
          <p:nvPicPr>
            <p:cNvPr id="5" name="Picture 4">
              <a:extLst>
                <a:ext uri="{FF2B5EF4-FFF2-40B4-BE49-F238E27FC236}">
                  <a16:creationId xmlns:a16="http://schemas.microsoft.com/office/drawing/2014/main" id="{4F6CB8A0-2CD2-A1D9-A433-DFB373E9A5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23493" y="0"/>
              <a:ext cx="2978150" cy="3973195"/>
            </a:xfrm>
            <a:prstGeom prst="rect">
              <a:avLst/>
            </a:prstGeom>
            <a:noFill/>
            <a:ln>
              <a:noFill/>
            </a:ln>
          </p:spPr>
        </p:pic>
        <p:pic>
          <p:nvPicPr>
            <p:cNvPr id="6" name="Picture 5">
              <a:extLst>
                <a:ext uri="{FF2B5EF4-FFF2-40B4-BE49-F238E27FC236}">
                  <a16:creationId xmlns:a16="http://schemas.microsoft.com/office/drawing/2014/main" id="{2C8A72A6-140F-02A9-C9C7-D94A028376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68320" cy="3921125"/>
            </a:xfrm>
            <a:prstGeom prst="rect">
              <a:avLst/>
            </a:prstGeom>
            <a:noFill/>
            <a:ln>
              <a:noFill/>
            </a:ln>
          </p:spPr>
        </p:pic>
      </p:grpSp>
      <p:sp>
        <p:nvSpPr>
          <p:cNvPr id="7" name="TextBox 6">
            <a:extLst>
              <a:ext uri="{FF2B5EF4-FFF2-40B4-BE49-F238E27FC236}">
                <a16:creationId xmlns:a16="http://schemas.microsoft.com/office/drawing/2014/main" id="{07766B5C-8683-3D78-FD19-15BDA0B8483B}"/>
              </a:ext>
            </a:extLst>
          </p:cNvPr>
          <p:cNvSpPr txBox="1"/>
          <p:nvPr/>
        </p:nvSpPr>
        <p:spPr>
          <a:xfrm>
            <a:off x="182881" y="5913120"/>
            <a:ext cx="11907520" cy="369332"/>
          </a:xfrm>
          <a:prstGeom prst="rect">
            <a:avLst/>
          </a:prstGeom>
          <a:noFill/>
        </p:spPr>
        <p:txBody>
          <a:bodyPr wrap="square" rtlCol="0">
            <a:spAutoFit/>
          </a:bodyPr>
          <a:lstStyle/>
          <a:p>
            <a:pPr algn="ctr"/>
            <a:r>
              <a:rPr lang="en-IN" sz="1800" b="1" dirty="0">
                <a:effectLst/>
                <a:latin typeface="Arial" panose="020B0604020202020204" pitchFamily="34" charset="0"/>
                <a:ea typeface="Calibri" panose="020F0502020204030204" pitchFamily="34" charset="0"/>
                <a:cs typeface="Arial" panose="020B0604020202020204" pitchFamily="34" charset="0"/>
              </a:rPr>
              <a:t>ROAD TUNNELS Waterproofing of cut-and-cover structures and mined tunnels for roads and express ways. </a:t>
            </a:r>
            <a:endParaRPr lang="en-IN"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4488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Slice</Template>
  <TotalTime>343</TotalTime>
  <Words>997</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Black</vt:lpstr>
      <vt:lpstr>Baskerville Old Face</vt:lpstr>
      <vt:lpstr>Calibri</vt:lpstr>
      <vt:lpstr>Calibri Light</vt:lpstr>
      <vt:lpstr>Open Sans</vt:lpstr>
      <vt:lpstr>proximanovalight</vt:lpstr>
      <vt:lpstr>PT Sans</vt:lpstr>
      <vt:lpstr>tahoma, sans-serif</vt:lpstr>
      <vt:lpstr>Wingdings</vt:lpstr>
      <vt:lpstr>Celestial</vt:lpstr>
      <vt:lpstr>Geotextile &amp; PVC MEMBRANE for TUNNEL Waterproofing</vt:lpstr>
      <vt:lpstr> </vt:lpstr>
      <vt:lpstr>applications</vt:lpstr>
      <vt:lpstr>USE: as protection layer of a geomembrane, and as drainage layer of seepage water in the underground structures  INSTALLATION: interlayer between the waterproofing geomembrane and a surface of shot concrete  REFERENCE STANDARD: EN 13256 (Geotextiles and geotextile-related products. Characteristics required for use in the construction of tunnels and underground structures)  RELEVANT CHARACTERISTICS: protection efficiency, water flow capacity in the plane, durability.  RECOMMENDED PRODUCTS: to be chosen according to the level of protection efficiency required, for example mgt-50 to mgt-70, 500 to 700 g/m2 </vt:lpstr>
      <vt:lpstr> UNIT WEIGHT AND ROLL SIZE RANGE  &gt; UNIT WEIGHT: 500 - 700 g/m2  &gt; ROLL SIZE: max roll width 5 Meter   </vt:lpstr>
      <vt:lpstr>PROTECTION</vt:lpstr>
      <vt:lpstr>PVC geo Membrane for Waterproofing </vt:lpstr>
      <vt:lpstr>Underground method of tunnel construction</vt:lpstr>
      <vt:lpstr>Application: Cut &amp; COVER Tunnel</vt:lpstr>
      <vt:lpstr>NATM (New Austrian Tunnelling Method ) Tunnel</vt:lpstr>
      <vt:lpstr>Few pictures for 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Geotextile for TUNNELS</dc:title>
  <dc:creator>pradeepmanas@outlook.com</dc:creator>
  <cp:lastModifiedBy>pradeepmanas@outlook.com</cp:lastModifiedBy>
  <cp:revision>27</cp:revision>
  <dcterms:created xsi:type="dcterms:W3CDTF">2022-07-01T07:26:52Z</dcterms:created>
  <dcterms:modified xsi:type="dcterms:W3CDTF">2022-09-07T11:15:36Z</dcterms:modified>
</cp:coreProperties>
</file>